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21"/>
  </p:handoutMasterIdLst>
  <p:sldIdLst>
    <p:sldId id="279" r:id="rId3"/>
    <p:sldId id="278" r:id="rId4"/>
    <p:sldId id="304" r:id="rId6"/>
    <p:sldId id="313" r:id="rId7"/>
    <p:sldId id="299" r:id="rId8"/>
    <p:sldId id="305" r:id="rId9"/>
    <p:sldId id="306" r:id="rId10"/>
    <p:sldId id="314" r:id="rId11"/>
    <p:sldId id="315" r:id="rId12"/>
    <p:sldId id="324" r:id="rId13"/>
    <p:sldId id="307" r:id="rId14"/>
    <p:sldId id="325" r:id="rId15"/>
    <p:sldId id="326" r:id="rId16"/>
    <p:sldId id="329" r:id="rId17"/>
    <p:sldId id="327" r:id="rId18"/>
    <p:sldId id="328" r:id="rId19"/>
    <p:sldId id="330"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9022"/>
    <a:srgbClr val="EBC771"/>
    <a:srgbClr val="AB2D20"/>
    <a:srgbClr val="BFBFBF"/>
    <a:srgbClr val="F3B42B"/>
    <a:srgbClr val="EA9B15"/>
    <a:srgbClr val="B0591F"/>
    <a:srgbClr val="65BFC2"/>
    <a:srgbClr val="503187"/>
    <a:srgbClr val="E9D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729"/>
  </p:normalViewPr>
  <p:slideViewPr>
    <p:cSldViewPr snapToGrid="0" snapToObjects="1">
      <p:cViewPr varScale="1">
        <p:scale>
          <a:sx n="103" d="100"/>
          <a:sy n="103" d="100"/>
        </p:scale>
        <p:origin x="72" y="684"/>
      </p:cViewPr>
      <p:guideLst>
        <p:guide orient="horz" pos="2160"/>
        <p:guide pos="39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F6D9C9-E253-724D-A1A0-B1D92C309993}"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112EED-FBB5-1644-BAF5-3646E6FE01FE}"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65670-D19C-1A43-9E15-1937E39C0A74}" type="datetimeFigureOut">
              <a:rPr lang="ru-RU" smtClean="0"/>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7B5A2-4B6D-8C48-A0AE-6536B7192058}"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847B5A2-4B6D-8C48-A0AE-6536B7192058}" type="slidenum">
              <a:rPr lang="ru-RU" smtClean="0"/>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Номер слайда 5"/>
          <p:cNvSpPr>
            <a:spLocks noGrp="1"/>
          </p:cNvSpPr>
          <p:nvPr>
            <p:ph type="sldNum" sz="quarter" idx="12"/>
          </p:nvPr>
        </p:nvSpPr>
        <p:spPr>
          <a:xfrm>
            <a:off x="11516590" y="6356350"/>
            <a:ext cx="535709" cy="365125"/>
          </a:xfrm>
          <a:prstGeom prst="rect">
            <a:avLst/>
          </a:prstGeom>
        </p:spPr>
        <p:txBody>
          <a:bodyPr/>
          <a:lstStyle/>
          <a:p>
            <a:fld id="{45DAF300-116A-5845-BFA8-37A509C31EB9}" type="slidenum">
              <a:rPr lang="ru-RU" smtClean="0"/>
            </a:fld>
            <a:endParaRPr lang="ru-RU"/>
          </a:p>
        </p:txBody>
      </p:sp>
      <p:pic>
        <p:nvPicPr>
          <p:cNvPr id="9" name="Picture 8" descr="Altium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75" y="855230"/>
            <a:ext cx="1385088" cy="2961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ltium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41642" y="319768"/>
            <a:ext cx="1385088" cy="296182"/>
          </a:xfrm>
          <a:prstGeom prst="rect">
            <a:avLst/>
          </a:prstGeom>
        </p:spPr>
      </p:pic>
      <p:sp>
        <p:nvSpPr>
          <p:cNvPr id="15" name="Номер слайда 5"/>
          <p:cNvSpPr>
            <a:spLocks noGrp="1"/>
          </p:cNvSpPr>
          <p:nvPr>
            <p:ph type="sldNum" sz="quarter" idx="12"/>
          </p:nvPr>
        </p:nvSpPr>
        <p:spPr>
          <a:xfrm>
            <a:off x="11516590" y="6356350"/>
            <a:ext cx="535709" cy="365125"/>
          </a:xfrm>
          <a:prstGeom prst="rect">
            <a:avLst/>
          </a:prstGeom>
        </p:spPr>
        <p:txBody>
          <a:bodyPr/>
          <a:lstStyle/>
          <a:p>
            <a:fld id="{45DAF300-116A-5845-BFA8-37A509C31EB9}" type="slidenum">
              <a:rPr lang="ru-RU" smtClean="0"/>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a:xfrm>
            <a:off x="11516590" y="6356350"/>
            <a:ext cx="535709" cy="365125"/>
          </a:xfrm>
          <a:prstGeom prst="rect">
            <a:avLst/>
          </a:prstGeom>
        </p:spPr>
        <p:txBody>
          <a:bodyPr/>
          <a:lstStyle/>
          <a:p>
            <a:fld id="{45DAF300-116A-5845-BFA8-37A509C31EB9}" type="slidenum">
              <a:rPr lang="ru-RU" smtClean="0"/>
            </a:fld>
            <a:endParaRPr lang="ru-RU"/>
          </a:p>
        </p:txBody>
      </p:sp>
      <p:pic>
        <p:nvPicPr>
          <p:cNvPr id="4" name="Picture 3" descr="Altium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57663" y="319768"/>
            <a:ext cx="1385088" cy="2961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Заголовок и объек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Номер слайда 5"/>
          <p:cNvSpPr>
            <a:spLocks noGrp="1"/>
          </p:cNvSpPr>
          <p:nvPr>
            <p:ph type="sldNum" sz="quarter" idx="12"/>
          </p:nvPr>
        </p:nvSpPr>
        <p:spPr>
          <a:xfrm>
            <a:off x="11516590" y="6356350"/>
            <a:ext cx="535709" cy="365125"/>
          </a:xfrm>
          <a:prstGeom prst="rect">
            <a:avLst/>
          </a:prstGeom>
        </p:spPr>
        <p:txBody>
          <a:bodyPr/>
          <a:lstStyle/>
          <a:p>
            <a:fld id="{45DAF300-116A-5845-BFA8-37A509C31EB9}" type="slidenum">
              <a:rPr lang="ru-RU" smtClean="0"/>
            </a:fld>
            <a:endParaRPr lang="ru-RU"/>
          </a:p>
        </p:txBody>
      </p:sp>
      <p:pic>
        <p:nvPicPr>
          <p:cNvPr id="4" name="Picture 3" descr="Altium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57663" y="319768"/>
            <a:ext cx="1385088" cy="29618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5.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0" name="Номер слайда 5"/>
          <p:cNvSpPr>
            <a:spLocks noGrp="1"/>
          </p:cNvSpPr>
          <p:nvPr>
            <p:ph type="sldNum" sz="quarter" idx="4"/>
          </p:nvPr>
        </p:nvSpPr>
        <p:spPr>
          <a:xfrm>
            <a:off x="11516590" y="6356350"/>
            <a:ext cx="535709" cy="365125"/>
          </a:xfrm>
          <a:prstGeom prst="rect">
            <a:avLst/>
          </a:prstGeom>
        </p:spPr>
        <p:txBody>
          <a:bodyPr/>
          <a:lstStyle/>
          <a:p>
            <a:fld id="{45DAF300-116A-5845-BFA8-37A509C31EB9}"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chemeClr val="bg1"/>
          </a:solidFill>
          <a:latin typeface="Gotham Medium"/>
          <a:ea typeface="+mj-ea"/>
          <a:cs typeface="Gotham Medium"/>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11376" y="2595801"/>
            <a:ext cx="8473056" cy="1863725"/>
          </a:xfrm>
          <a:prstGeom prst="rect">
            <a:avLst/>
          </a:prstGeom>
          <a:noFill/>
        </p:spPr>
        <p:txBody>
          <a:bodyPr wrap="square" rtlCol="0">
            <a:spAutoFit/>
          </a:bodyPr>
          <a:lstStyle/>
          <a:p>
            <a:pPr>
              <a:lnSpc>
                <a:spcPct val="90000"/>
              </a:lnSpc>
            </a:pPr>
            <a:r>
              <a:rPr lang="en-US" sz="3200" b="1" cap="all" dirty="0" smtClean="0">
                <a:solidFill>
                  <a:srgbClr val="EBC771"/>
                </a:solidFill>
                <a:latin typeface="Gotham Bold" panose="02000803030000020004" pitchFamily="2" charset="0"/>
                <a:cs typeface="Open Sans"/>
              </a:rPr>
              <a:t>《</a:t>
            </a:r>
            <a:r>
              <a:rPr lang="en-US" sz="3200" b="1" cap="all" dirty="0" err="1" smtClean="0">
                <a:solidFill>
                  <a:srgbClr val="EBC771"/>
                </a:solidFill>
                <a:latin typeface="Gotham Bold" panose="02000803030000020004" pitchFamily="2" charset="0"/>
                <a:cs typeface="Open Sans"/>
              </a:rPr>
              <a:t>Altium</a:t>
            </a:r>
            <a:r>
              <a:rPr lang="en-US" sz="3200" b="1" cap="all" dirty="0" smtClean="0">
                <a:solidFill>
                  <a:srgbClr val="EBC771"/>
                </a:solidFill>
                <a:latin typeface="Gotham Bold" panose="02000803030000020004" pitchFamily="2" charset="0"/>
                <a:cs typeface="Open Sans"/>
              </a:rPr>
              <a:t> Designer 19 </a:t>
            </a:r>
            <a:endParaRPr lang="en-US" sz="3200" b="1" cap="all" dirty="0" smtClean="0">
              <a:solidFill>
                <a:srgbClr val="EBC771"/>
              </a:solidFill>
              <a:latin typeface="Gotham Bold" panose="02000803030000020004" pitchFamily="2" charset="0"/>
              <a:cs typeface="Open Sans"/>
            </a:endParaRPr>
          </a:p>
          <a:p>
            <a:pPr>
              <a:lnSpc>
                <a:spcPct val="90000"/>
              </a:lnSpc>
            </a:pPr>
            <a:r>
              <a:rPr lang="en-US" sz="3200" b="1" cap="all" dirty="0">
                <a:solidFill>
                  <a:srgbClr val="EBC771"/>
                </a:solidFill>
                <a:latin typeface="Gotham Bold" panose="02000803030000020004" pitchFamily="2" charset="0"/>
                <a:cs typeface="Open Sans"/>
              </a:rPr>
              <a:t> </a:t>
            </a:r>
            <a:r>
              <a:rPr lang="en-US" sz="3200" b="1" cap="all" dirty="0" smtClean="0">
                <a:solidFill>
                  <a:srgbClr val="EBC771"/>
                </a:solidFill>
                <a:latin typeface="Gotham Bold" panose="02000803030000020004" pitchFamily="2" charset="0"/>
                <a:cs typeface="Open Sans"/>
              </a:rPr>
              <a:t> PCB</a:t>
            </a:r>
            <a:r>
              <a:rPr lang="zh-CN" altLang="en-US" sz="3200" b="1" cap="all" dirty="0">
                <a:solidFill>
                  <a:srgbClr val="EBC771"/>
                </a:solidFill>
                <a:latin typeface="Gotham Bold" panose="02000803030000020004" pitchFamily="2" charset="0"/>
                <a:cs typeface="Open Sans"/>
              </a:rPr>
              <a:t>设计官方设计指南</a:t>
            </a:r>
            <a:r>
              <a:rPr lang="en-US" altLang="zh-CN" sz="3200" b="1" cap="all" dirty="0">
                <a:solidFill>
                  <a:srgbClr val="EBC771"/>
                </a:solidFill>
                <a:latin typeface="Gotham Bold" panose="02000803030000020004" pitchFamily="2" charset="0"/>
                <a:cs typeface="Open Sans"/>
              </a:rPr>
              <a:t>》</a:t>
            </a:r>
            <a:endParaRPr lang="en-US" altLang="zh-CN" sz="3200" b="1" cap="all" dirty="0">
              <a:solidFill>
                <a:srgbClr val="EBC771"/>
              </a:solidFill>
              <a:latin typeface="Gotham Bold" panose="02000803030000020004" pitchFamily="2" charset="0"/>
              <a:cs typeface="Open Sans"/>
            </a:endParaRPr>
          </a:p>
          <a:p>
            <a:pPr>
              <a:lnSpc>
                <a:spcPct val="90000"/>
              </a:lnSpc>
            </a:pPr>
            <a:r>
              <a:rPr lang="en-US" altLang="zh-CN" sz="3200" b="1" cap="all" dirty="0">
                <a:solidFill>
                  <a:srgbClr val="EBC771"/>
                </a:solidFill>
                <a:latin typeface="Gotham Bold" panose="02000803030000020004" pitchFamily="2" charset="0"/>
                <a:cs typeface="Open Sans"/>
              </a:rPr>
              <a:t> </a:t>
            </a:r>
            <a:r>
              <a:rPr lang="en-US" altLang="zh-CN" sz="3200" b="1" cap="all" dirty="0" smtClean="0">
                <a:solidFill>
                  <a:srgbClr val="EBC771"/>
                </a:solidFill>
                <a:latin typeface="Gotham Bold" panose="02000803030000020004" pitchFamily="2" charset="0"/>
                <a:cs typeface="Open Sans"/>
              </a:rPr>
              <a:t> </a:t>
            </a:r>
            <a:endParaRPr lang="en-US" altLang="zh-CN" sz="3200" b="1" cap="all" dirty="0" smtClean="0">
              <a:solidFill>
                <a:srgbClr val="EBC771"/>
              </a:solidFill>
              <a:latin typeface="Gotham Bold" panose="02000803030000020004" pitchFamily="2" charset="0"/>
              <a:cs typeface="Open Sans"/>
            </a:endParaRPr>
          </a:p>
          <a:p>
            <a:pPr>
              <a:lnSpc>
                <a:spcPct val="90000"/>
              </a:lnSpc>
            </a:pPr>
            <a:r>
              <a:rPr lang="en-US" altLang="zh-CN" sz="3200" b="1" cap="all" dirty="0">
                <a:solidFill>
                  <a:srgbClr val="EBC771"/>
                </a:solidFill>
                <a:latin typeface="Gotham Bold" panose="02000803030000020004" pitchFamily="2" charset="0"/>
                <a:cs typeface="Open Sans"/>
              </a:rPr>
              <a:t> </a:t>
            </a:r>
            <a:r>
              <a:rPr lang="en-US" altLang="zh-CN" sz="3200" b="1" cap="all" dirty="0" smtClean="0">
                <a:solidFill>
                  <a:srgbClr val="EBC771"/>
                </a:solidFill>
                <a:latin typeface="Gotham Bold" panose="02000803030000020004" pitchFamily="2" charset="0"/>
                <a:cs typeface="Open Sans"/>
              </a:rPr>
              <a:t> </a:t>
            </a:r>
            <a:r>
              <a:rPr lang="zh-CN" altLang="en-US" sz="3200" b="1" cap="all" dirty="0" smtClean="0">
                <a:solidFill>
                  <a:srgbClr val="EBC771"/>
                </a:solidFill>
                <a:latin typeface="Gotham Bold" panose="02000803030000020004" pitchFamily="2" charset="0"/>
                <a:cs typeface="Open Sans"/>
                <a:sym typeface="+mn-ea"/>
              </a:rPr>
              <a:t>第</a:t>
            </a:r>
            <a:r>
              <a:rPr lang="zh-CN" altLang="en-US" sz="3200" b="1" cap="all" dirty="0">
                <a:solidFill>
                  <a:srgbClr val="EBC771"/>
                </a:solidFill>
                <a:latin typeface="Gotham Bold" panose="02000803030000020004" pitchFamily="2" charset="0"/>
                <a:cs typeface="Open Sans"/>
                <a:sym typeface="+mn-ea"/>
              </a:rPr>
              <a:t>一章 </a:t>
            </a:r>
            <a:r>
              <a:rPr lang="zh-CN" altLang="en-US" sz="3200" b="1" cap="all" dirty="0" smtClean="0">
                <a:solidFill>
                  <a:srgbClr val="EBC771"/>
                </a:solidFill>
                <a:latin typeface="Gotham Bold" panose="02000803030000020004" pitchFamily="2" charset="0"/>
                <a:cs typeface="Open Sans"/>
                <a:sym typeface="+mn-ea"/>
              </a:rPr>
              <a:t>软</a:t>
            </a:r>
            <a:r>
              <a:rPr lang="zh-CN" altLang="en-US" sz="3200" b="1" cap="all" dirty="0">
                <a:solidFill>
                  <a:srgbClr val="EBC771"/>
                </a:solidFill>
                <a:latin typeface="Gotham Bold" panose="02000803030000020004" pitchFamily="2" charset="0"/>
                <a:cs typeface="Open Sans"/>
                <a:sym typeface="+mn-ea"/>
              </a:rPr>
              <a:t>件概述</a:t>
            </a:r>
            <a:endParaRPr lang="en-US" sz="3200" b="1" cap="all" dirty="0">
              <a:solidFill>
                <a:srgbClr val="EBC771"/>
              </a:solidFill>
              <a:latin typeface="Gotham Bold" panose="02000803030000020004" pitchFamily="2" charset="0"/>
              <a:cs typeface="Open Sans"/>
            </a:endParaRPr>
          </a:p>
        </p:txBody>
      </p:sp>
      <p:sp>
        <p:nvSpPr>
          <p:cNvPr id="3" name="TextBox 2"/>
          <p:cNvSpPr txBox="1"/>
          <p:nvPr/>
        </p:nvSpPr>
        <p:spPr>
          <a:xfrm>
            <a:off x="280256" y="6349872"/>
            <a:ext cx="5301451" cy="341632"/>
          </a:xfrm>
          <a:prstGeom prst="rect">
            <a:avLst/>
          </a:prstGeom>
          <a:noFill/>
        </p:spPr>
        <p:txBody>
          <a:bodyPr wrap="none" rtlCol="0">
            <a:spAutoFit/>
          </a:bodyPr>
          <a:lstStyle/>
          <a:p>
            <a:pPr>
              <a:lnSpc>
                <a:spcPct val="90000"/>
              </a:lnSpc>
            </a:pPr>
            <a:r>
              <a:rPr lang="zh-CN" altLang="en-US" dirty="0" smtClean="0">
                <a:solidFill>
                  <a:schemeClr val="bg1"/>
                </a:solidFill>
                <a:latin typeface="Gotham Medium" panose="02000603030000020004" pitchFamily="2" charset="0"/>
                <a:cs typeface="Open Sans"/>
              </a:rPr>
              <a:t>本课件版权归</a:t>
            </a:r>
            <a:r>
              <a:rPr lang="en-US" altLang="zh-CN" dirty="0" err="1" smtClean="0">
                <a:solidFill>
                  <a:schemeClr val="bg1"/>
                </a:solidFill>
                <a:latin typeface="Franklin Gothic Book" panose="020B0503020102020204" pitchFamily="34" charset="0"/>
                <a:cs typeface="Open Sans"/>
              </a:rPr>
              <a:t>Altium</a:t>
            </a:r>
            <a:r>
              <a:rPr lang="zh-CN" altLang="en-US" dirty="0" smtClean="0">
                <a:solidFill>
                  <a:schemeClr val="bg1"/>
                </a:solidFill>
                <a:latin typeface="Gotham Medium" panose="02000603030000020004" pitchFamily="2" charset="0"/>
                <a:cs typeface="Open Sans"/>
              </a:rPr>
              <a:t>中国所有，不得用于商业用途</a:t>
            </a:r>
            <a:endParaRPr lang="en-US" cap="none" dirty="0">
              <a:solidFill>
                <a:schemeClr val="bg1"/>
              </a:solidFill>
              <a:latin typeface="Gotham Medium" panose="02000603030000020004" pitchFamily="2" charset="0"/>
              <a:cs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eaLnBrk="1" hangingPunct="1">
              <a:buNone/>
            </a:pPr>
            <a:r>
              <a:rPr altLang="zh-CN" sz="1800" dirty="0">
                <a:latin typeface="Arial" panose="020B0604020202020204" pitchFamily="34" charset="0"/>
                <a:cs typeface="Arial" panose="020B0604020202020204" pitchFamily="34" charset="0"/>
                <a:sym typeface="+mn-ea"/>
              </a:rPr>
              <a:t>确定好安装路径后，继续单击Next按钮，此时会弹出显示软件安装进度的对话框，表示软件正在安装，由于系统需要复制大量文件，所以需要等待几分钟即可完成安装。</a:t>
            </a:r>
            <a:endParaRPr altLang="zh-CN" sz="1800" dirty="0">
              <a:latin typeface="Arial" panose="020B0604020202020204" pitchFamily="34" charset="0"/>
              <a:cs typeface="Arial" panose="020B0604020202020204" pitchFamily="34" charset="0"/>
              <a:sym typeface="+mn-ea"/>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Altium Designer 19 软件的安装</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7656" name="图片 2"/>
          <p:cNvPicPr>
            <a:picLocks noChangeAspect="1"/>
          </p:cNvPicPr>
          <p:nvPr/>
        </p:nvPicPr>
        <p:blipFill>
          <a:blip r:embed="rId1"/>
          <a:stretch>
            <a:fillRect/>
          </a:stretch>
        </p:blipFill>
        <p:spPr>
          <a:xfrm>
            <a:off x="581025" y="2194560"/>
            <a:ext cx="5279390" cy="3764280"/>
          </a:xfrm>
          <a:prstGeom prst="rect">
            <a:avLst/>
          </a:prstGeom>
          <a:noFill/>
          <a:ln w="9525">
            <a:noFill/>
          </a:ln>
        </p:spPr>
      </p:pic>
      <p:pic>
        <p:nvPicPr>
          <p:cNvPr id="27657" name="图片 4"/>
          <p:cNvPicPr>
            <a:picLocks noChangeAspect="1"/>
          </p:cNvPicPr>
          <p:nvPr/>
        </p:nvPicPr>
        <p:blipFill>
          <a:blip r:embed="rId2"/>
          <a:stretch>
            <a:fillRect/>
          </a:stretch>
        </p:blipFill>
        <p:spPr>
          <a:xfrm>
            <a:off x="6207125" y="2197735"/>
            <a:ext cx="5279390" cy="376428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General参数设置</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可以关闭General子选项卡中一些不必要的启动项来提高打开软件和加载文件的速度。</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常用系统参数的设置</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8678" name="图片 2"/>
          <p:cNvPicPr>
            <a:picLocks noChangeAspect="1"/>
          </p:cNvPicPr>
          <p:nvPr/>
        </p:nvPicPr>
        <p:blipFill>
          <a:blip r:embed="rId1"/>
          <a:stretch>
            <a:fillRect/>
          </a:stretch>
        </p:blipFill>
        <p:spPr>
          <a:xfrm>
            <a:off x="1023620" y="2423160"/>
            <a:ext cx="5038725" cy="3206750"/>
          </a:xfrm>
          <a:prstGeom prst="rect">
            <a:avLst/>
          </a:prstGeom>
          <a:noFill/>
          <a:ln w="9525">
            <a:noFill/>
          </a:ln>
        </p:spPr>
      </p:pic>
      <p:pic>
        <p:nvPicPr>
          <p:cNvPr id="28679" name="图片 4"/>
          <p:cNvPicPr>
            <a:picLocks noChangeAspect="1"/>
          </p:cNvPicPr>
          <p:nvPr/>
        </p:nvPicPr>
        <p:blipFill>
          <a:blip r:embed="rId2"/>
          <a:stretch>
            <a:fillRect/>
          </a:stretch>
        </p:blipFill>
        <p:spPr>
          <a:xfrm>
            <a:off x="6592570" y="2413635"/>
            <a:ext cx="4270375" cy="321627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View 参数设置</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View子选项卡中常用设置</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常用系统参数的设置</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9702" name="图片 2"/>
          <p:cNvPicPr>
            <a:picLocks noChangeAspect="1"/>
          </p:cNvPicPr>
          <p:nvPr/>
        </p:nvPicPr>
        <p:blipFill>
          <a:blip r:embed="rId1"/>
          <a:stretch>
            <a:fillRect/>
          </a:stretch>
        </p:blipFill>
        <p:spPr>
          <a:xfrm>
            <a:off x="574675" y="2233295"/>
            <a:ext cx="5504815" cy="4186555"/>
          </a:xfrm>
          <a:prstGeom prst="rect">
            <a:avLst/>
          </a:prstGeom>
          <a:noFill/>
          <a:ln w="9525">
            <a:noFill/>
          </a:ln>
        </p:spPr>
      </p:pic>
      <p:sp>
        <p:nvSpPr>
          <p:cNvPr id="29703" name="文本框 5"/>
          <p:cNvSpPr txBox="1"/>
          <p:nvPr/>
        </p:nvSpPr>
        <p:spPr>
          <a:xfrm>
            <a:off x="6438265" y="3726815"/>
            <a:ext cx="4271645" cy="96837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eaLnBrk="1" hangingPunct="1">
              <a:lnSpc>
                <a:spcPct val="100000"/>
              </a:lnSpc>
              <a:spcBef>
                <a:spcPct val="0"/>
              </a:spcBef>
              <a:buNone/>
            </a:pPr>
            <a:r>
              <a:rPr lang="en-US" altLang="zh-CN" sz="1900" dirty="0">
                <a:latin typeface="Arial" panose="020B0604020202020204" pitchFamily="34" charset="0"/>
                <a:cs typeface="Arial" panose="020B0604020202020204" pitchFamily="34" charset="0"/>
              </a:rPr>
              <a:t>Altium Designer 19</a:t>
            </a:r>
            <a:r>
              <a:rPr lang="zh-CN" altLang="zh-CN" sz="1900" dirty="0">
                <a:latin typeface="Arial" panose="020B0604020202020204" pitchFamily="34" charset="0"/>
                <a:cs typeface="Arial" panose="020B0604020202020204" pitchFamily="34" charset="0"/>
              </a:rPr>
              <a:t>提供了用户界面主题供选择，包括</a:t>
            </a:r>
            <a:r>
              <a:rPr lang="en-US" altLang="zh-CN" sz="1900" dirty="0">
                <a:latin typeface="Arial" panose="020B0604020202020204" pitchFamily="34" charset="0"/>
                <a:cs typeface="Arial" panose="020B0604020202020204" pitchFamily="34" charset="0"/>
              </a:rPr>
              <a:t>Altium Dark Gray</a:t>
            </a:r>
            <a:r>
              <a:rPr lang="zh-CN" altLang="zh-CN" sz="1900" dirty="0">
                <a:latin typeface="Arial" panose="020B0604020202020204" pitchFamily="34" charset="0"/>
                <a:cs typeface="Arial" panose="020B0604020202020204" pitchFamily="34" charset="0"/>
              </a:rPr>
              <a:t>（深灰色）和</a:t>
            </a:r>
            <a:r>
              <a:rPr lang="en-US" altLang="zh-CN" sz="1900" dirty="0">
                <a:latin typeface="Arial" panose="020B0604020202020204" pitchFamily="34" charset="0"/>
                <a:cs typeface="Arial" panose="020B0604020202020204" pitchFamily="34" charset="0"/>
              </a:rPr>
              <a:t>Altium Light Gray</a:t>
            </a:r>
            <a:r>
              <a:rPr lang="zh-CN" altLang="zh-CN" sz="1900" dirty="0">
                <a:latin typeface="Arial" panose="020B0604020202020204" pitchFamily="34" charset="0"/>
                <a:cs typeface="Arial" panose="020B0604020202020204" pitchFamily="34" charset="0"/>
              </a:rPr>
              <a:t>（浅灰色）。</a:t>
            </a:r>
            <a:endParaRPr lang="zh-CN" altLang="zh-CN" sz="1900"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账户管理</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在Altium Designer 19的“优选项”对话框System-Account Management（系统-帐户管理）页面提供了用于配置Altium帐户的控件。Altium Designer包括各种按需样式功能，可通过Altium服务站点（portal2.altium.com）登录Altium帐户后获取授权使用。这些功能包括软件授权许可证、自动软件更新、检索和调用供应链在线元器件数据库信息等。</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常用系统参数的设置</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30726" name="图片 2"/>
          <p:cNvPicPr>
            <a:picLocks noChangeAspect="1"/>
          </p:cNvPicPr>
          <p:nvPr/>
        </p:nvPicPr>
        <p:blipFill>
          <a:blip r:embed="rId1"/>
          <a:stretch>
            <a:fillRect/>
          </a:stretch>
        </p:blipFill>
        <p:spPr>
          <a:xfrm>
            <a:off x="2685415" y="3003550"/>
            <a:ext cx="6821170" cy="365506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Navigation参数设置</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Navigation选项中可以根据自己的需求设置高亮方式和交叉选择模式</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常用系统参数的设置</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31750" name="图片 3"/>
          <p:cNvPicPr>
            <a:picLocks noChangeAspect="1"/>
          </p:cNvPicPr>
          <p:nvPr/>
        </p:nvPicPr>
        <p:blipFill>
          <a:blip r:embed="rId1"/>
          <a:stretch>
            <a:fillRect/>
          </a:stretch>
        </p:blipFill>
        <p:spPr>
          <a:xfrm>
            <a:off x="3682365" y="2243455"/>
            <a:ext cx="4815840" cy="423354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Network Activity参数设置</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在System-Network Activity的页面上，可以通过选择或取消选择来禁用特定的网络活动或禁用所有网络活动。</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常用系统参数的设置</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4"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11575" y="2286635"/>
            <a:ext cx="47688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系统参数的导入</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有时候因计算机系统软件或者Altium软件的重装，用户预先设置的系统参数可能被清除，这时就可以导入之前导出的系统参数设置文件。</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系统参数的导入和导出</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34822" name="图片 2"/>
          <p:cNvPicPr>
            <a:picLocks noChangeAspect="1"/>
          </p:cNvPicPr>
          <p:nvPr/>
        </p:nvPicPr>
        <p:blipFill>
          <a:blip r:embed="rId1"/>
          <a:stretch>
            <a:fillRect/>
          </a:stretch>
        </p:blipFill>
        <p:spPr>
          <a:xfrm>
            <a:off x="1941195" y="2463800"/>
            <a:ext cx="4601845" cy="4043680"/>
          </a:xfrm>
          <a:prstGeom prst="rect">
            <a:avLst/>
          </a:prstGeom>
          <a:noFill/>
          <a:ln w="9525">
            <a:noFill/>
          </a:ln>
        </p:spPr>
      </p:pic>
      <p:pic>
        <p:nvPicPr>
          <p:cNvPr id="34823" name="图片 4"/>
          <p:cNvPicPr>
            <a:picLocks noChangeAspect="1"/>
          </p:cNvPicPr>
          <p:nvPr/>
        </p:nvPicPr>
        <p:blipFill>
          <a:blip r:embed="rId2"/>
          <a:stretch>
            <a:fillRect/>
          </a:stretch>
        </p:blipFill>
        <p:spPr>
          <a:xfrm>
            <a:off x="7147243" y="4353560"/>
            <a:ext cx="3352800" cy="898525"/>
          </a:xfrm>
          <a:prstGeom prst="rect">
            <a:avLst/>
          </a:prstGeom>
          <a:noFill/>
          <a:ln w="9525">
            <a:noFill/>
          </a:ln>
        </p:spPr>
      </p:pic>
      <p:sp>
        <p:nvSpPr>
          <p:cNvPr id="6" name="箭头: 下 7"/>
          <p:cNvSpPr>
            <a:spLocks noChangeArrowheads="1"/>
          </p:cNvSpPr>
          <p:nvPr/>
        </p:nvSpPr>
        <p:spPr bwMode="auto">
          <a:xfrm rot="16200000">
            <a:off x="6284587" y="4314217"/>
            <a:ext cx="484187" cy="977900"/>
          </a:xfrm>
          <a:prstGeom prst="downArrow">
            <a:avLst>
              <a:gd name="adj1" fmla="val 50000"/>
              <a:gd name="adj2" fmla="val 50024"/>
            </a:avLst>
          </a:prstGeom>
          <a:solidFill>
            <a:srgbClr val="CF9022"/>
          </a:solidFill>
          <a:ln w="9525" algn="ctr">
            <a:solidFill>
              <a:srgbClr val="CF9022"/>
            </a:solidFill>
            <a:rou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en-US" sz="1800">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mn-lt"/>
              </a:rPr>
              <a:t>系统参数的导出</a:t>
            </a:r>
            <a:endParaRPr b="1" dirty="0" smtClean="0">
              <a:solidFill>
                <a:srgbClr val="CF9022"/>
              </a:solidFill>
              <a:latin typeface="Arial" panose="020B0604020202020204" pitchFamily="34" charset="0"/>
              <a:cs typeface="+mn-lt"/>
            </a:endParaRPr>
          </a:p>
          <a:p>
            <a:pPr marL="0" indent="0">
              <a:buFont typeface="Arial" panose="020B0604020202020204" pitchFamily="34" charset="0"/>
              <a:buNone/>
              <a:defRPr/>
            </a:pPr>
            <a:r>
              <a:rPr lang="zh-CN" altLang="zh-CN" sz="2000" dirty="0" smtClean="0">
                <a:latin typeface="Arial" panose="020B0604020202020204" pitchFamily="34" charset="0"/>
              </a:rPr>
              <a:t>完成常用系统参数的设置后，可以随时调用。为了方便调用，首先需要将设置好的系统参数导出，即将系统参数设置文件另存到指定的路径下。</a:t>
            </a:r>
            <a:endParaRPr lang="zh-CN" altLang="zh-CN" sz="2000" dirty="0" smtClean="0">
              <a:latin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系统参数的导入和导出</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4"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48205" y="2514600"/>
            <a:ext cx="401066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00" y="4249420"/>
            <a:ext cx="2932430" cy="98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箭头: 下 7"/>
          <p:cNvSpPr>
            <a:spLocks noChangeArrowheads="1"/>
          </p:cNvSpPr>
          <p:nvPr/>
        </p:nvSpPr>
        <p:spPr bwMode="auto">
          <a:xfrm rot="16200000">
            <a:off x="6008362" y="4251352"/>
            <a:ext cx="484187" cy="977900"/>
          </a:xfrm>
          <a:prstGeom prst="downArrow">
            <a:avLst>
              <a:gd name="adj1" fmla="val 50000"/>
              <a:gd name="adj2" fmla="val 50024"/>
            </a:avLst>
          </a:prstGeom>
          <a:solidFill>
            <a:srgbClr val="CF9022"/>
          </a:solidFill>
          <a:ln w="9525" algn="ctr">
            <a:solidFill>
              <a:srgbClr val="CF9022"/>
            </a:solidFill>
            <a:rou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en-US" sz="180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555308" y="1106170"/>
            <a:ext cx="11081385" cy="5567045"/>
          </a:xfrm>
          <a:prstGeom prst="roundRect">
            <a:avLst>
              <a:gd name="adj" fmla="val 3711"/>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err="1">
                <a:solidFill>
                  <a:schemeClr val="tx1"/>
                </a:solidFill>
                <a:latin typeface="Arial" panose="020B0604020202020204" pitchFamily="34" charset="0"/>
                <a:ea typeface="黑体" panose="02010609060101010101" pitchFamily="49" charset="-122"/>
                <a:cs typeface="Arial" panose="020B0604020202020204" pitchFamily="34" charset="0"/>
                <a:sym typeface="+mn-ea"/>
              </a:rPr>
              <a:t>Altium</a:t>
            </a:r>
            <a:r>
              <a:rPr lang="en-US" sz="2800" dirty="0">
                <a:solidFill>
                  <a:schemeClr val="tx1"/>
                </a:solidFill>
                <a:latin typeface="Arial" panose="020B0604020202020204" pitchFamily="34" charset="0"/>
                <a:ea typeface="黑体" panose="02010609060101010101" pitchFamily="49" charset="-122"/>
                <a:cs typeface="Arial" panose="020B0604020202020204" pitchFamily="34" charset="0"/>
                <a:sym typeface="+mn-ea"/>
              </a:rPr>
              <a:t> Designer 19</a:t>
            </a:r>
            <a:r>
              <a:rPr lang="zh-CN" altLang="en-US" sz="2800" dirty="0">
                <a:solidFill>
                  <a:schemeClr val="tx1"/>
                </a:solidFill>
                <a:latin typeface="Arial" panose="020B0604020202020204" pitchFamily="34" charset="0"/>
                <a:ea typeface="黑体" panose="02010609060101010101" pitchFamily="49" charset="-122"/>
                <a:cs typeface="Arial" panose="020B0604020202020204" pitchFamily="34" charset="0"/>
                <a:sym typeface="+mn-ea"/>
              </a:rPr>
              <a:t>软件介</a:t>
            </a:r>
            <a:r>
              <a:rPr lang="zh-CN" altLang="en-US" sz="2800" dirty="0" smtClean="0">
                <a:solidFill>
                  <a:schemeClr val="tx1"/>
                </a:solidFill>
                <a:latin typeface="Arial" panose="020B0604020202020204" pitchFamily="34" charset="0"/>
                <a:ea typeface="黑体" panose="02010609060101010101" pitchFamily="49" charset="-122"/>
                <a:cs typeface="Arial" panose="020B0604020202020204" pitchFamily="34" charset="0"/>
                <a:sym typeface="+mn-ea"/>
              </a:rPr>
              <a:t>绍</a:t>
            </a:r>
            <a:endParaRPr lang="en-US" altLang="zh-CN" sz="2800" dirty="0" smtClean="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endParaRPr lang="zh-CN" altLang="en-US" sz="280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r>
              <a:rPr lang="en-US" sz="2800" dirty="0" err="1" smtClean="0">
                <a:solidFill>
                  <a:schemeClr val="tx1"/>
                </a:solidFill>
                <a:latin typeface="Arial" panose="020B0604020202020204" pitchFamily="34" charset="0"/>
                <a:ea typeface="黑体" panose="02010609060101010101" pitchFamily="49" charset="-122"/>
                <a:cs typeface="Arial" panose="020B0604020202020204" pitchFamily="34" charset="0"/>
                <a:sym typeface="+mn-ea"/>
              </a:rPr>
              <a:t>Altium</a:t>
            </a:r>
            <a:r>
              <a:rPr lang="en-US" sz="2800" dirty="0" smtClean="0">
                <a:solidFill>
                  <a:schemeClr val="tx1"/>
                </a:solidFill>
                <a:latin typeface="Arial" panose="020B0604020202020204" pitchFamily="34" charset="0"/>
                <a:ea typeface="黑体" panose="02010609060101010101" pitchFamily="49" charset="-122"/>
                <a:cs typeface="Arial" panose="020B0604020202020204" pitchFamily="34" charset="0"/>
                <a:sym typeface="+mn-ea"/>
              </a:rPr>
              <a:t> </a:t>
            </a:r>
            <a:r>
              <a:rPr lang="en-US" sz="2800" dirty="0">
                <a:solidFill>
                  <a:schemeClr val="tx1"/>
                </a:solidFill>
                <a:latin typeface="Arial" panose="020B0604020202020204" pitchFamily="34" charset="0"/>
                <a:ea typeface="黑体" panose="02010609060101010101" pitchFamily="49" charset="-122"/>
                <a:cs typeface="Arial" panose="020B0604020202020204" pitchFamily="34" charset="0"/>
                <a:sym typeface="+mn-ea"/>
              </a:rPr>
              <a:t>Designer 19</a:t>
            </a:r>
            <a:r>
              <a:rPr lang="zh-CN" altLang="en-US" sz="2800" dirty="0">
                <a:solidFill>
                  <a:schemeClr val="tx1"/>
                </a:solidFill>
                <a:latin typeface="Arial" panose="020B0604020202020204" pitchFamily="34" charset="0"/>
                <a:ea typeface="黑体" panose="02010609060101010101" pitchFamily="49" charset="-122"/>
                <a:cs typeface="Arial" panose="020B0604020202020204" pitchFamily="34" charset="0"/>
                <a:sym typeface="+mn-ea"/>
              </a:rPr>
              <a:t>的特点及新增功</a:t>
            </a:r>
            <a:r>
              <a:rPr lang="zh-CN" altLang="en-US" sz="2800" dirty="0" smtClean="0">
                <a:solidFill>
                  <a:schemeClr val="tx1"/>
                </a:solidFill>
                <a:latin typeface="Arial" panose="020B0604020202020204" pitchFamily="34" charset="0"/>
                <a:ea typeface="黑体" panose="02010609060101010101" pitchFamily="49" charset="-122"/>
                <a:cs typeface="Arial" panose="020B0604020202020204" pitchFamily="34" charset="0"/>
                <a:sym typeface="+mn-ea"/>
              </a:rPr>
              <a:t>能</a:t>
            </a:r>
            <a:endParaRPr lang="en-US" altLang="zh-CN" sz="2800" dirty="0" smtClean="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endParaRPr lang="zh-CN" altLang="en-US" sz="280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r>
              <a:rPr lang="en-US" sz="2800" dirty="0" err="1" smtClean="0">
                <a:solidFill>
                  <a:schemeClr val="tx1"/>
                </a:solidFill>
                <a:latin typeface="Arial" panose="020B0604020202020204" pitchFamily="34" charset="0"/>
                <a:ea typeface="黑体" panose="02010609060101010101" pitchFamily="49" charset="-122"/>
                <a:cs typeface="Arial" panose="020B0604020202020204" pitchFamily="34" charset="0"/>
                <a:sym typeface="+mn-ea"/>
              </a:rPr>
              <a:t>Altium</a:t>
            </a:r>
            <a:r>
              <a:rPr lang="en-US" sz="2800" dirty="0" smtClean="0">
                <a:solidFill>
                  <a:schemeClr val="tx1"/>
                </a:solidFill>
                <a:latin typeface="Arial" panose="020B0604020202020204" pitchFamily="34" charset="0"/>
                <a:ea typeface="黑体" panose="02010609060101010101" pitchFamily="49" charset="-122"/>
                <a:cs typeface="Arial" panose="020B0604020202020204" pitchFamily="34" charset="0"/>
                <a:sym typeface="+mn-ea"/>
              </a:rPr>
              <a:t> </a:t>
            </a:r>
            <a:r>
              <a:rPr lang="en-US" sz="2800" dirty="0">
                <a:solidFill>
                  <a:schemeClr val="tx1"/>
                </a:solidFill>
                <a:latin typeface="Arial" panose="020B0604020202020204" pitchFamily="34" charset="0"/>
                <a:ea typeface="黑体" panose="02010609060101010101" pitchFamily="49" charset="-122"/>
                <a:cs typeface="Arial" panose="020B0604020202020204" pitchFamily="34" charset="0"/>
                <a:sym typeface="+mn-ea"/>
              </a:rPr>
              <a:t>Designer 19</a:t>
            </a:r>
            <a:r>
              <a:rPr lang="zh-CN" altLang="en-US" sz="2800" dirty="0">
                <a:solidFill>
                  <a:schemeClr val="tx1"/>
                </a:solidFill>
                <a:latin typeface="Arial" panose="020B0604020202020204" pitchFamily="34" charset="0"/>
                <a:ea typeface="黑体" panose="02010609060101010101" pitchFamily="49" charset="-122"/>
                <a:cs typeface="Arial" panose="020B0604020202020204" pitchFamily="34" charset="0"/>
                <a:sym typeface="+mn-ea"/>
              </a:rPr>
              <a:t>软件的运行环</a:t>
            </a:r>
            <a:r>
              <a:rPr lang="zh-CN" altLang="en-US" sz="2800" dirty="0" smtClean="0">
                <a:solidFill>
                  <a:schemeClr val="tx1"/>
                </a:solidFill>
                <a:latin typeface="Arial" panose="020B0604020202020204" pitchFamily="34" charset="0"/>
                <a:ea typeface="黑体" panose="02010609060101010101" pitchFamily="49" charset="-122"/>
                <a:cs typeface="Arial" panose="020B0604020202020204" pitchFamily="34" charset="0"/>
                <a:sym typeface="+mn-ea"/>
              </a:rPr>
              <a:t>境</a:t>
            </a:r>
            <a:endParaRPr lang="en-US" altLang="zh-CN" sz="2800" dirty="0" smtClean="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endParaRPr lang="zh-CN" altLang="en-US" sz="280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r>
              <a:rPr lang="en-US" sz="2800" dirty="0" err="1" smtClean="0">
                <a:solidFill>
                  <a:schemeClr val="tx1"/>
                </a:solidFill>
                <a:latin typeface="Arial" panose="020B0604020202020204" pitchFamily="34" charset="0"/>
                <a:ea typeface="黑体" panose="02010609060101010101" pitchFamily="49" charset="-122"/>
                <a:cs typeface="Arial" panose="020B0604020202020204" pitchFamily="34" charset="0"/>
                <a:sym typeface="+mn-ea"/>
              </a:rPr>
              <a:t>Altium</a:t>
            </a:r>
            <a:r>
              <a:rPr lang="en-US" sz="2800" dirty="0" smtClean="0">
                <a:solidFill>
                  <a:schemeClr val="tx1"/>
                </a:solidFill>
                <a:latin typeface="Arial" panose="020B0604020202020204" pitchFamily="34" charset="0"/>
                <a:ea typeface="黑体" panose="02010609060101010101" pitchFamily="49" charset="-122"/>
                <a:cs typeface="Arial" panose="020B0604020202020204" pitchFamily="34" charset="0"/>
                <a:sym typeface="+mn-ea"/>
              </a:rPr>
              <a:t> </a:t>
            </a:r>
            <a:r>
              <a:rPr lang="en-US" sz="2800" dirty="0">
                <a:solidFill>
                  <a:schemeClr val="tx1"/>
                </a:solidFill>
                <a:latin typeface="Arial" panose="020B0604020202020204" pitchFamily="34" charset="0"/>
                <a:ea typeface="黑体" panose="02010609060101010101" pitchFamily="49" charset="-122"/>
                <a:cs typeface="Arial" panose="020B0604020202020204" pitchFamily="34" charset="0"/>
                <a:sym typeface="+mn-ea"/>
              </a:rPr>
              <a:t>Designer 19</a:t>
            </a:r>
            <a:r>
              <a:rPr lang="zh-CN" altLang="en-US" sz="2800" dirty="0">
                <a:solidFill>
                  <a:schemeClr val="tx1"/>
                </a:solidFill>
                <a:latin typeface="Arial" panose="020B0604020202020204" pitchFamily="34" charset="0"/>
                <a:ea typeface="黑体" panose="02010609060101010101" pitchFamily="49" charset="-122"/>
                <a:cs typeface="Arial" panose="020B0604020202020204" pitchFamily="34" charset="0"/>
                <a:sym typeface="+mn-ea"/>
              </a:rPr>
              <a:t>软件的安</a:t>
            </a:r>
            <a:r>
              <a:rPr lang="zh-CN" altLang="en-US" sz="2800" dirty="0" smtClean="0">
                <a:solidFill>
                  <a:schemeClr val="tx1"/>
                </a:solidFill>
                <a:latin typeface="Arial" panose="020B0604020202020204" pitchFamily="34" charset="0"/>
                <a:ea typeface="黑体" panose="02010609060101010101" pitchFamily="49" charset="-122"/>
                <a:cs typeface="Arial" panose="020B0604020202020204" pitchFamily="34" charset="0"/>
                <a:sym typeface="+mn-ea"/>
              </a:rPr>
              <a:t>装</a:t>
            </a:r>
            <a:endParaRPr lang="en-US" altLang="zh-CN" sz="2800" dirty="0" smtClean="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endParaRPr lang="zh-CN" altLang="en-US" sz="280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r>
              <a:rPr lang="zh-CN" altLang="en-US" sz="2800" dirty="0">
                <a:solidFill>
                  <a:schemeClr val="tx1"/>
                </a:solidFill>
                <a:latin typeface="Arial" panose="020B0604020202020204" pitchFamily="34" charset="0"/>
                <a:ea typeface="黑体" panose="02010609060101010101" pitchFamily="49" charset="-122"/>
                <a:cs typeface="Arial" panose="020B0604020202020204" pitchFamily="34" charset="0"/>
                <a:sym typeface="+mn-ea"/>
              </a:rPr>
              <a:t>常用系统参数的设</a:t>
            </a:r>
            <a:r>
              <a:rPr lang="zh-CN" altLang="en-US" sz="2800" dirty="0" smtClean="0">
                <a:solidFill>
                  <a:schemeClr val="tx1"/>
                </a:solidFill>
                <a:latin typeface="Arial" panose="020B0604020202020204" pitchFamily="34" charset="0"/>
                <a:ea typeface="黑体" panose="02010609060101010101" pitchFamily="49" charset="-122"/>
                <a:cs typeface="Arial" panose="020B0604020202020204" pitchFamily="34" charset="0"/>
                <a:sym typeface="+mn-ea"/>
              </a:rPr>
              <a:t>置</a:t>
            </a:r>
            <a:endParaRPr lang="en-US" altLang="zh-CN" sz="2800" dirty="0" smtClean="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endParaRPr lang="zh-CN" altLang="en-US" sz="280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r>
              <a:rPr lang="zh-CN" altLang="en-US" sz="2800" dirty="0">
                <a:solidFill>
                  <a:schemeClr val="tx1"/>
                </a:solidFill>
                <a:latin typeface="Arial" panose="020B0604020202020204" pitchFamily="34" charset="0"/>
                <a:ea typeface="黑体" panose="02010609060101010101" pitchFamily="49" charset="-122"/>
                <a:cs typeface="Arial" panose="020B0604020202020204" pitchFamily="34" charset="0"/>
                <a:sym typeface="+mn-ea"/>
              </a:rPr>
              <a:t>系统参数的导入和导出</a:t>
            </a:r>
            <a:endParaRPr sz="280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内容提要</a:t>
            </a:r>
            <a:endParaRPr lang="ru-RU" sz="2400" b="1" dirty="0">
              <a:solidFill>
                <a:srgbClr val="FFFFFF"/>
              </a:solidFill>
              <a:latin typeface="+mn-lt"/>
              <a:ea typeface="黑体" panose="02010609060101010101" pitchFamily="49" charset="-122"/>
              <a:cs typeface="Open Sans"/>
            </a:endParaRPr>
          </a:p>
        </p:txBody>
      </p:sp>
      <p:sp>
        <p:nvSpPr>
          <p:cNvPr id="6"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1800" dirty="0" smtClean="0">
                <a:latin typeface="Arial" panose="020B0604020202020204" pitchFamily="34" charset="0"/>
                <a:cs typeface="Arial" panose="020B0604020202020204" pitchFamily="34" charset="0"/>
              </a:rPr>
              <a:t>Altium公司（前身为Protel国际有限公司）于1985年在澳大利亚创立，致力于开发基于个人计算机（PC）的辅助工程软件，为印制电路板提供辅助设计。</a:t>
            </a:r>
            <a:endParaRPr lang="zh-CN" altLang="zh-CN" sz="18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1800" dirty="0" smtClean="0">
                <a:latin typeface="Arial" panose="020B0604020202020204" pitchFamily="34" charset="0"/>
                <a:cs typeface="Arial" panose="020B0604020202020204" pitchFamily="34" charset="0"/>
              </a:rPr>
              <a:t>基于64位Windows操作系统的全新Altium Designer 19已正式发布，其结合了ECAD库、规则、BOM、供应链管理、ECO流程和世界一流的PCB板级电路设计工具。时尚的用户界面，卓越的性能优化，显著地提高了用户体验和效率。</a:t>
            </a:r>
            <a:endParaRPr lang="zh-CN" altLang="zh-CN" sz="18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Altium Designer 19软件介绍</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13"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6640" y="2712085"/>
            <a:ext cx="5504815" cy="367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4"/>
          <p:cNvSpPr txBox="1">
            <a:spLocks noChangeArrowheads="1"/>
          </p:cNvSpPr>
          <p:nvPr/>
        </p:nvSpPr>
        <p:spPr bwMode="auto">
          <a:xfrm>
            <a:off x="4384675" y="6029325"/>
            <a:ext cx="198818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en-US" altLang="zh-CN" sz="1200" b="1" dirty="0" err="1">
                <a:solidFill>
                  <a:schemeClr val="bg1"/>
                </a:solidFill>
                <a:latin typeface="Arial" panose="020B0604020202020204" pitchFamily="34" charset="0"/>
              </a:rPr>
              <a:t>ActiveBOM</a:t>
            </a:r>
            <a:r>
              <a:rPr lang="zh-CN" altLang="zh-CN" sz="1200" b="1" dirty="0">
                <a:solidFill>
                  <a:schemeClr val="bg1"/>
                </a:solidFill>
                <a:latin typeface="Arial" panose="020B0604020202020204" pitchFamily="34" charset="0"/>
              </a:rPr>
              <a:t>实时</a:t>
            </a:r>
            <a:r>
              <a:rPr lang="en-US" altLang="zh-CN" sz="1200" b="1" dirty="0">
                <a:solidFill>
                  <a:schemeClr val="bg1"/>
                </a:solidFill>
                <a:latin typeface="Arial" panose="020B0604020202020204" pitchFamily="34" charset="0"/>
              </a:rPr>
              <a:t>BOM</a:t>
            </a:r>
            <a:r>
              <a:rPr lang="zh-CN" altLang="zh-CN" sz="1200" b="1" dirty="0">
                <a:solidFill>
                  <a:schemeClr val="bg1"/>
                </a:solidFill>
                <a:latin typeface="Arial" panose="020B0604020202020204" pitchFamily="34" charset="0"/>
              </a:rPr>
              <a:t>报表</a:t>
            </a:r>
            <a:endParaRPr lang="zh-CN" altLang="en-US" sz="1200" b="1" dirty="0">
              <a:solidFill>
                <a:schemeClr val="bg1"/>
              </a:solidFill>
              <a:latin typeface="Arial" panose="020B0604020202020204" pitchFamily="34" charset="0"/>
            </a:endParaRPr>
          </a:p>
        </p:txBody>
      </p:sp>
      <p:pic>
        <p:nvPicPr>
          <p:cNvPr id="15"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045" y="2704465"/>
            <a:ext cx="415544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7"/>
          <p:cNvSpPr txBox="1">
            <a:spLocks noChangeArrowheads="1"/>
          </p:cNvSpPr>
          <p:nvPr/>
        </p:nvSpPr>
        <p:spPr bwMode="auto">
          <a:xfrm>
            <a:off x="8380730" y="5870575"/>
            <a:ext cx="2497455"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en-US" altLang="zh-CN" sz="1200" b="1" dirty="0">
                <a:solidFill>
                  <a:schemeClr val="bg1"/>
                </a:solidFill>
                <a:latin typeface="Arial" panose="020B0604020202020204" pitchFamily="34" charset="0"/>
              </a:rPr>
              <a:t>AD 19</a:t>
            </a:r>
            <a:r>
              <a:rPr lang="zh-CN" altLang="zh-CN" sz="1200" b="1" dirty="0">
                <a:solidFill>
                  <a:schemeClr val="bg1"/>
                </a:solidFill>
                <a:latin typeface="Arial" panose="020B0604020202020204" pitchFamily="34" charset="0"/>
              </a:rPr>
              <a:t>与</a:t>
            </a:r>
            <a:r>
              <a:rPr lang="en-US" altLang="zh-CN" sz="1200" b="1" dirty="0">
                <a:solidFill>
                  <a:schemeClr val="bg1"/>
                </a:solidFill>
                <a:latin typeface="Arial" panose="020B0604020202020204" pitchFamily="34" charset="0"/>
              </a:rPr>
              <a:t>AD 16</a:t>
            </a:r>
            <a:r>
              <a:rPr lang="zh-CN" altLang="zh-CN" sz="1200" b="1" dirty="0">
                <a:solidFill>
                  <a:schemeClr val="bg1"/>
                </a:solidFill>
                <a:latin typeface="Arial" panose="020B0604020202020204" pitchFamily="34" charset="0"/>
              </a:rPr>
              <a:t>性能优化对比图</a:t>
            </a:r>
            <a:endParaRPr lang="zh-CN" altLang="en-US" sz="1200" b="1" dirty="0">
              <a:solidFill>
                <a:schemeClr val="bg1"/>
              </a:solidFill>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（1）</a:t>
            </a:r>
            <a:r>
              <a:rPr lang="zh-CN" altLang="zh-CN" sz="2000" b="1" dirty="0" smtClean="0">
                <a:latin typeface="Arial" panose="020B0604020202020204" pitchFamily="34" charset="0"/>
                <a:cs typeface="Arial" panose="020B0604020202020204" pitchFamily="34" charset="0"/>
              </a:rPr>
              <a:t>互联的多板装配。</a:t>
            </a:r>
            <a:r>
              <a:rPr lang="zh-CN" altLang="zh-CN" sz="2000" dirty="0" smtClean="0">
                <a:latin typeface="Arial" panose="020B0604020202020204" pitchFamily="34" charset="0"/>
                <a:cs typeface="Arial" panose="020B0604020202020204" pitchFamily="34" charset="0"/>
              </a:rPr>
              <a:t>多板之间的连接关系管理和增强的3D引擎使用户可以实时呈现设计模型和多板装配情况，使显示更快速、直观、逼真。</a:t>
            </a:r>
            <a:endParaRPr lang="zh-CN" altLang="zh-CN" sz="2000" dirty="0" smtClean="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（2）</a:t>
            </a:r>
            <a:r>
              <a:rPr lang="zh-CN" altLang="zh-CN" sz="2000" b="1" dirty="0" smtClean="0">
                <a:latin typeface="Arial" panose="020B0604020202020204" pitchFamily="34" charset="0"/>
                <a:cs typeface="Arial" panose="020B0604020202020204" pitchFamily="34" charset="0"/>
              </a:rPr>
              <a:t>时尚的用户界面。</a:t>
            </a:r>
            <a:r>
              <a:rPr lang="zh-CN" altLang="zh-CN" sz="2000" dirty="0" smtClean="0">
                <a:latin typeface="Arial" panose="020B0604020202020204" pitchFamily="34" charset="0"/>
                <a:cs typeface="Arial" panose="020B0604020202020204" pitchFamily="34" charset="0"/>
              </a:rPr>
              <a:t>全新的、紧凑的用户界面提供了一个全新而直观的环境，并进行了优化，可以实现无与伦比的可视化设计工作流程。</a:t>
            </a:r>
            <a:endParaRPr lang="zh-CN" altLang="zh-CN" sz="2000" dirty="0" smtClean="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（3）</a:t>
            </a:r>
            <a:r>
              <a:rPr lang="zh-CN" altLang="zh-CN" sz="2000" b="1" dirty="0" smtClean="0">
                <a:latin typeface="Arial" panose="020B0604020202020204" pitchFamily="34" charset="0"/>
                <a:cs typeface="Arial" panose="020B0604020202020204" pitchFamily="34" charset="0"/>
              </a:rPr>
              <a:t>强大的PCB设计。</a:t>
            </a:r>
            <a:r>
              <a:rPr lang="zh-CN" altLang="zh-CN" sz="2000" dirty="0" smtClean="0">
                <a:latin typeface="Arial" panose="020B0604020202020204" pitchFamily="34" charset="0"/>
                <a:cs typeface="Arial" panose="020B0604020202020204" pitchFamily="34" charset="0"/>
              </a:rPr>
              <a:t>利用64位CPU的架构优势和多线程任务优化使用户能够更快地设计和发布大型复杂的电路板。</a:t>
            </a:r>
            <a:endParaRPr lang="zh-CN" altLang="zh-CN" sz="2000" dirty="0" smtClean="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（4）</a:t>
            </a:r>
            <a:r>
              <a:rPr lang="zh-CN" altLang="zh-CN" sz="2000" b="1" dirty="0" smtClean="0">
                <a:latin typeface="Arial" panose="020B0604020202020204" pitchFamily="34" charset="0"/>
                <a:cs typeface="Arial" panose="020B0604020202020204" pitchFamily="34" charset="0"/>
              </a:rPr>
              <a:t>快速、高质量的布线。</a:t>
            </a:r>
            <a:r>
              <a:rPr lang="zh-CN" altLang="zh-CN" sz="2000" dirty="0" smtClean="0">
                <a:latin typeface="Arial" panose="020B0604020202020204" pitchFamily="34" charset="0"/>
                <a:cs typeface="Arial" panose="020B0604020202020204" pitchFamily="34" charset="0"/>
              </a:rPr>
              <a:t>视觉约束和用户指导的互动结合使用户能够跨板层进行复杂的拓扑结构布线，以计算机的速度布线，以人的智慧保证质量。</a:t>
            </a:r>
            <a:endParaRPr lang="zh-CN" altLang="zh-CN" sz="2000" dirty="0" smtClean="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（5）</a:t>
            </a:r>
            <a:r>
              <a:rPr lang="zh-CN" altLang="zh-CN" sz="2000" b="1" dirty="0" smtClean="0">
                <a:latin typeface="Arial" panose="020B0604020202020204" pitchFamily="34" charset="0"/>
                <a:cs typeface="Arial" panose="020B0604020202020204" pitchFamily="34" charset="0"/>
              </a:rPr>
              <a:t>实时的BOM管理。</a:t>
            </a:r>
            <a:r>
              <a:rPr lang="zh-CN" altLang="zh-CN" sz="2000" dirty="0" smtClean="0">
                <a:latin typeface="Arial" panose="020B0604020202020204" pitchFamily="34" charset="0"/>
                <a:cs typeface="Arial" panose="020B0604020202020204" pitchFamily="34" charset="0"/>
              </a:rPr>
              <a:t>链接到BOM的最新供应商元件信息使用户能够根据自己的时间表做出有根据的设计决策。</a:t>
            </a:r>
            <a:endParaRPr lang="zh-CN" altLang="zh-CN" sz="2000" dirty="0" smtClean="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（6）</a:t>
            </a:r>
            <a:r>
              <a:rPr lang="zh-CN" altLang="zh-CN" sz="2000" b="1" dirty="0" smtClean="0">
                <a:latin typeface="Arial" panose="020B0604020202020204" pitchFamily="34" charset="0"/>
                <a:cs typeface="Arial" panose="020B0604020202020204" pitchFamily="34" charset="0"/>
              </a:rPr>
              <a:t>简化的PCB文档处理流程。</a:t>
            </a:r>
            <a:r>
              <a:rPr lang="zh-CN" altLang="zh-CN" sz="2000" dirty="0" smtClean="0">
                <a:latin typeface="Arial" panose="020B0604020202020204" pitchFamily="34" charset="0"/>
                <a:cs typeface="Arial" panose="020B0604020202020204" pitchFamily="34" charset="0"/>
              </a:rPr>
              <a:t>可以在一个单一的、紧密的设计环境中记录所有装配和制造视图，并通过链接的源数据进行一键更新。</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Altium Designer 19 的特点</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Altium Designer 19 新增功能</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sp>
        <p:nvSpPr>
          <p:cNvPr id="2" name="内容占位符 2"/>
          <p:cNvSpPr txBox="1">
            <a:spLocks noChangeArrowheads="1"/>
          </p:cNvSpPr>
          <p:nvPr/>
        </p:nvSpPr>
        <p:spPr>
          <a:xfrm>
            <a:off x="578485" y="1313815"/>
            <a:ext cx="11035030" cy="35794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zh-CN" sz="1600" dirty="0" smtClean="0">
                <a:latin typeface="Arial" panose="020B0604020202020204" pitchFamily="34" charset="0"/>
                <a:cs typeface="Arial" panose="020B0604020202020204" pitchFamily="34" charset="0"/>
              </a:rPr>
              <a:t>采用了新的</a:t>
            </a:r>
            <a:r>
              <a:rPr lang="en-US" altLang="zh-CN" sz="1600" dirty="0" smtClean="0">
                <a:latin typeface="Arial" panose="020B0604020202020204" pitchFamily="34" charset="0"/>
                <a:cs typeface="Arial" panose="020B0604020202020204" pitchFamily="34" charset="0"/>
              </a:rPr>
              <a:t>DirectX 3D</a:t>
            </a:r>
            <a:r>
              <a:rPr lang="zh-CN" altLang="zh-CN" sz="1600" dirty="0" smtClean="0">
                <a:latin typeface="Arial" panose="020B0604020202020204" pitchFamily="34" charset="0"/>
                <a:cs typeface="Arial" panose="020B0604020202020204" pitchFamily="34" charset="0"/>
              </a:rPr>
              <a:t>渲染引擎，带来更好的</a:t>
            </a:r>
            <a:r>
              <a:rPr lang="en-US" altLang="zh-CN" sz="1600" dirty="0" smtClean="0">
                <a:latin typeface="Arial" panose="020B0604020202020204" pitchFamily="34" charset="0"/>
                <a:cs typeface="Arial" panose="020B0604020202020204" pitchFamily="34" charset="0"/>
              </a:rPr>
              <a:t>3D PCB</a:t>
            </a:r>
            <a:r>
              <a:rPr lang="zh-CN" altLang="zh-CN" sz="1600" dirty="0" smtClean="0">
                <a:latin typeface="Arial" panose="020B0604020202020204" pitchFamily="34" charset="0"/>
                <a:cs typeface="Arial" panose="020B0604020202020204" pitchFamily="34" charset="0"/>
              </a:rPr>
              <a:t>显示效果和性能。</a:t>
            </a:r>
            <a:endParaRPr lang="zh-CN" altLang="zh-CN" sz="1600" dirty="0" smtClean="0">
              <a:latin typeface="Arial" panose="020B0604020202020204" pitchFamily="34" charset="0"/>
              <a:cs typeface="Arial" panose="020B0604020202020204" pitchFamily="34" charset="0"/>
            </a:endParaRPr>
          </a:p>
          <a:p>
            <a:r>
              <a:rPr lang="zh-CN" altLang="zh-CN" sz="1600" dirty="0" smtClean="0">
                <a:latin typeface="Arial" panose="020B0604020202020204" pitchFamily="34" charset="0"/>
                <a:cs typeface="Arial" panose="020B0604020202020204" pitchFamily="34" charset="0"/>
              </a:rPr>
              <a:t>支持</a:t>
            </a:r>
            <a:r>
              <a:rPr lang="en-US" altLang="zh-CN" sz="1600" dirty="0" smtClean="0">
                <a:latin typeface="Arial" panose="020B0604020202020204" pitchFamily="34" charset="0"/>
                <a:cs typeface="Arial" panose="020B0604020202020204" pitchFamily="34" charset="0"/>
              </a:rPr>
              <a:t>64</a:t>
            </a:r>
            <a:r>
              <a:rPr lang="zh-CN" altLang="zh-CN" sz="1600" dirty="0" smtClean="0">
                <a:latin typeface="Arial" panose="020B0604020202020204" pitchFamily="34" charset="0"/>
                <a:cs typeface="Arial" panose="020B0604020202020204" pitchFamily="34" charset="0"/>
              </a:rPr>
              <a:t>位操作系统，具有更好的内存读写性能和支持更大的内存空间。</a:t>
            </a:r>
            <a:endParaRPr lang="zh-CN" altLang="zh-CN" sz="1600" dirty="0" smtClean="0">
              <a:latin typeface="Arial" panose="020B0604020202020204" pitchFamily="34" charset="0"/>
              <a:cs typeface="Arial" panose="020B0604020202020204" pitchFamily="34" charset="0"/>
            </a:endParaRPr>
          </a:p>
          <a:p>
            <a:r>
              <a:rPr lang="zh-CN" altLang="zh-CN" sz="1600" dirty="0" smtClean="0">
                <a:latin typeface="Arial" panose="020B0604020202020204" pitchFamily="34" charset="0"/>
                <a:cs typeface="Arial" panose="020B0604020202020204" pitchFamily="34" charset="0"/>
              </a:rPr>
              <a:t>重构了网络连接性分析引擎，避免了</a:t>
            </a:r>
            <a:r>
              <a:rPr lang="en-US" altLang="zh-CN" sz="1600" dirty="0" smtClean="0">
                <a:latin typeface="Arial" panose="020B0604020202020204" pitchFamily="34" charset="0"/>
                <a:cs typeface="Arial" panose="020B0604020202020204" pitchFamily="34" charset="0"/>
              </a:rPr>
              <a:t>Analyzing GND</a:t>
            </a:r>
            <a:r>
              <a:rPr lang="zh-CN" altLang="zh-CN" sz="1600" dirty="0" smtClean="0">
                <a:latin typeface="Arial" panose="020B0604020202020204" pitchFamily="34" charset="0"/>
                <a:cs typeface="Arial" panose="020B0604020202020204" pitchFamily="34" charset="0"/>
              </a:rPr>
              <a:t>提示而严重影响速度的问题。</a:t>
            </a:r>
            <a:endParaRPr lang="zh-CN" altLang="zh-CN" sz="1600" dirty="0" smtClean="0">
              <a:latin typeface="Arial" panose="020B0604020202020204" pitchFamily="34" charset="0"/>
              <a:cs typeface="Arial" panose="020B0604020202020204" pitchFamily="34" charset="0"/>
            </a:endParaRPr>
          </a:p>
          <a:p>
            <a:r>
              <a:rPr lang="zh-CN" altLang="zh-CN" sz="1600" dirty="0" smtClean="0">
                <a:latin typeface="Arial" panose="020B0604020202020204" pitchFamily="34" charset="0"/>
                <a:cs typeface="Arial" panose="020B0604020202020204" pitchFamily="34" charset="0"/>
              </a:rPr>
              <a:t>文件的载入效率比前期版本有大幅度提升。</a:t>
            </a:r>
            <a:endParaRPr lang="zh-CN" altLang="zh-CN" sz="1600" dirty="0" smtClean="0">
              <a:latin typeface="Arial" panose="020B0604020202020204" pitchFamily="34" charset="0"/>
              <a:cs typeface="Arial" panose="020B0604020202020204" pitchFamily="34" charset="0"/>
            </a:endParaRPr>
          </a:p>
          <a:p>
            <a:r>
              <a:rPr lang="zh-CN" altLang="zh-CN" sz="1600" dirty="0" smtClean="0">
                <a:latin typeface="Arial" panose="020B0604020202020204" pitchFamily="34" charset="0"/>
                <a:cs typeface="Arial" panose="020B0604020202020204" pitchFamily="34" charset="0"/>
              </a:rPr>
              <a:t>优化了</a:t>
            </a:r>
            <a:r>
              <a:rPr lang="en-US" altLang="zh-CN" sz="1600" dirty="0" smtClean="0">
                <a:latin typeface="Arial" panose="020B0604020202020204" pitchFamily="34" charset="0"/>
                <a:cs typeface="Arial" panose="020B0604020202020204" pitchFamily="34" charset="0"/>
              </a:rPr>
              <a:t>ECO</a:t>
            </a:r>
            <a:r>
              <a:rPr lang="zh-CN" altLang="zh-CN" sz="1600" dirty="0" smtClean="0">
                <a:latin typeface="Arial" panose="020B0604020202020204" pitchFamily="34" charset="0"/>
                <a:cs typeface="Arial" panose="020B0604020202020204" pitchFamily="34" charset="0"/>
              </a:rPr>
              <a:t>（</a:t>
            </a:r>
            <a:r>
              <a:rPr lang="en-US" altLang="zh-CN" sz="1600" dirty="0" smtClean="0">
                <a:latin typeface="Arial" panose="020B0604020202020204" pitchFamily="34" charset="0"/>
                <a:cs typeface="Arial" panose="020B0604020202020204" pitchFamily="34" charset="0"/>
              </a:rPr>
              <a:t>Engineering Change Order</a:t>
            </a:r>
            <a:r>
              <a:rPr lang="zh-CN" altLang="zh-CN" sz="1600" dirty="0" smtClean="0">
                <a:latin typeface="Arial" panose="020B0604020202020204" pitchFamily="34" charset="0"/>
                <a:cs typeface="Arial" panose="020B0604020202020204" pitchFamily="34" charset="0"/>
              </a:rPr>
              <a:t>）及移动元件性能。</a:t>
            </a:r>
            <a:endParaRPr lang="zh-CN" altLang="zh-CN" sz="1600" dirty="0" smtClean="0">
              <a:latin typeface="Arial" panose="020B0604020202020204" pitchFamily="34" charset="0"/>
              <a:cs typeface="Arial" panose="020B0604020202020204" pitchFamily="34" charset="0"/>
            </a:endParaRPr>
          </a:p>
          <a:p>
            <a:r>
              <a:rPr lang="zh-CN" altLang="zh-CN" sz="1600" dirty="0" smtClean="0">
                <a:latin typeface="Arial" panose="020B0604020202020204" pitchFamily="34" charset="0"/>
                <a:cs typeface="Arial" panose="020B0604020202020204" pitchFamily="34" charset="0"/>
              </a:rPr>
              <a:t>利用多核多线程技术，使编译、铺铜、</a:t>
            </a:r>
            <a:r>
              <a:rPr lang="en-US" altLang="zh-CN" sz="1600" dirty="0" smtClean="0">
                <a:latin typeface="Arial" panose="020B0604020202020204" pitchFamily="34" charset="0"/>
                <a:cs typeface="Arial" panose="020B0604020202020204" pitchFamily="34" charset="0"/>
              </a:rPr>
              <a:t>DRC</a:t>
            </a:r>
            <a:r>
              <a:rPr lang="zh-CN" altLang="zh-CN" sz="1600" dirty="0" smtClean="0">
                <a:latin typeface="Arial" panose="020B0604020202020204" pitchFamily="34" charset="0"/>
                <a:cs typeface="Arial" panose="020B0604020202020204" pitchFamily="34" charset="0"/>
              </a:rPr>
              <a:t>、导出</a:t>
            </a:r>
            <a:r>
              <a:rPr lang="en-US" altLang="zh-CN" sz="1600" dirty="0" smtClean="0">
                <a:latin typeface="Arial" panose="020B0604020202020204" pitchFamily="34" charset="0"/>
                <a:cs typeface="Arial" panose="020B0604020202020204" pitchFamily="34" charset="0"/>
              </a:rPr>
              <a:t>Gerber</a:t>
            </a:r>
            <a:r>
              <a:rPr lang="zh-CN" altLang="zh-CN" sz="1600" dirty="0" smtClean="0">
                <a:latin typeface="Arial" panose="020B0604020202020204" pitchFamily="34" charset="0"/>
                <a:cs typeface="Arial" panose="020B0604020202020204" pitchFamily="34" charset="0"/>
              </a:rPr>
              <a:t>等得到了大幅度提升。</a:t>
            </a:r>
            <a:endParaRPr lang="zh-CN" altLang="zh-CN" sz="1600" dirty="0" smtClean="0">
              <a:latin typeface="Arial" panose="020B0604020202020204" pitchFamily="34" charset="0"/>
              <a:cs typeface="Arial" panose="020B0604020202020204" pitchFamily="34" charset="0"/>
            </a:endParaRPr>
          </a:p>
          <a:p>
            <a:r>
              <a:rPr lang="zh-CN" altLang="zh-CN" sz="1600" dirty="0" smtClean="0">
                <a:latin typeface="Arial" panose="020B0604020202020204" pitchFamily="34" charset="0"/>
                <a:cs typeface="Arial" panose="020B0604020202020204" pitchFamily="34" charset="0"/>
              </a:rPr>
              <a:t>更快的</a:t>
            </a:r>
            <a:r>
              <a:rPr lang="en-US" altLang="zh-CN" sz="1600" dirty="0" smtClean="0">
                <a:latin typeface="Arial" panose="020B0604020202020204" pitchFamily="34" charset="0"/>
                <a:cs typeface="Arial" panose="020B0604020202020204" pitchFamily="34" charset="0"/>
              </a:rPr>
              <a:t>Gerber</a:t>
            </a:r>
            <a:r>
              <a:rPr lang="zh-CN" altLang="zh-CN" sz="1600" dirty="0" smtClean="0">
                <a:latin typeface="Arial" panose="020B0604020202020204" pitchFamily="34" charset="0"/>
                <a:cs typeface="Arial" panose="020B0604020202020204" pitchFamily="34" charset="0"/>
              </a:rPr>
              <a:t>导出性能，相比于</a:t>
            </a:r>
            <a:r>
              <a:rPr lang="en-US" altLang="zh-CN" sz="1600" dirty="0" smtClean="0">
                <a:latin typeface="Arial" panose="020B0604020202020204" pitchFamily="34" charset="0"/>
                <a:cs typeface="Arial" panose="020B0604020202020204" pitchFamily="34" charset="0"/>
              </a:rPr>
              <a:t>AD</a:t>
            </a:r>
            <a:r>
              <a:rPr lang="zh-CN" altLang="zh-CN" sz="1600" dirty="0" smtClean="0">
                <a:latin typeface="Arial" panose="020B0604020202020204" pitchFamily="34" charset="0"/>
                <a:cs typeface="Arial" panose="020B0604020202020204" pitchFamily="34" charset="0"/>
              </a:rPr>
              <a:t>前期的版本，</a:t>
            </a:r>
            <a:r>
              <a:rPr lang="en-US" altLang="zh-CN" sz="1600" dirty="0" smtClean="0">
                <a:latin typeface="Arial" panose="020B0604020202020204" pitchFamily="34" charset="0"/>
                <a:cs typeface="Arial" panose="020B0604020202020204" pitchFamily="34" charset="0"/>
              </a:rPr>
              <a:t>AD 19</a:t>
            </a:r>
            <a:r>
              <a:rPr lang="zh-CN" altLang="zh-CN" sz="1600" dirty="0" smtClean="0">
                <a:latin typeface="Arial" panose="020B0604020202020204" pitchFamily="34" charset="0"/>
                <a:cs typeface="Arial" panose="020B0604020202020204" pitchFamily="34" charset="0"/>
              </a:rPr>
              <a:t>的性能至少提升</a:t>
            </a:r>
            <a:r>
              <a:rPr lang="en-US" altLang="zh-CN" sz="1600" dirty="0" smtClean="0">
                <a:latin typeface="Arial" panose="020B0604020202020204" pitchFamily="34" charset="0"/>
                <a:cs typeface="Arial" panose="020B0604020202020204" pitchFamily="34" charset="0"/>
              </a:rPr>
              <a:t>4~7</a:t>
            </a:r>
            <a:r>
              <a:rPr lang="zh-CN" altLang="zh-CN" sz="1600" dirty="0" smtClean="0">
                <a:latin typeface="Arial" panose="020B0604020202020204" pitchFamily="34" charset="0"/>
                <a:cs typeface="Arial" panose="020B0604020202020204" pitchFamily="34" charset="0"/>
              </a:rPr>
              <a:t>倍。</a:t>
            </a:r>
            <a:endParaRPr lang="zh-CN" altLang="zh-CN" sz="1600" dirty="0" smtClean="0">
              <a:latin typeface="Arial" panose="020B0604020202020204" pitchFamily="34" charset="0"/>
              <a:cs typeface="Arial" panose="020B0604020202020204" pitchFamily="34" charset="0"/>
            </a:endParaRPr>
          </a:p>
          <a:p>
            <a:r>
              <a:rPr lang="zh-CN" altLang="zh-CN" sz="1600" dirty="0" smtClean="0">
                <a:latin typeface="Arial" panose="020B0604020202020204" pitchFamily="34" charset="0"/>
                <a:cs typeface="Arial" panose="020B0604020202020204" pitchFamily="34" charset="0"/>
              </a:rPr>
              <a:t>支持多板系统设计</a:t>
            </a:r>
            <a:endParaRPr lang="zh-CN" altLang="zh-CN" sz="1600" dirty="0" smtClean="0">
              <a:latin typeface="Arial" panose="020B0604020202020204" pitchFamily="34" charset="0"/>
              <a:cs typeface="Arial" panose="020B0604020202020204" pitchFamily="34" charset="0"/>
            </a:endParaRPr>
          </a:p>
          <a:p>
            <a:r>
              <a:rPr lang="zh-CN" altLang="zh-CN" sz="1600" dirty="0" smtClean="0">
                <a:latin typeface="Arial" panose="020B0604020202020204" pitchFamily="34" charset="0"/>
                <a:cs typeface="Arial" panose="020B0604020202020204" pitchFamily="34" charset="0"/>
              </a:rPr>
              <a:t>增强</a:t>
            </a:r>
            <a:r>
              <a:rPr lang="en-US" altLang="zh-CN" sz="1600" dirty="0" smtClean="0">
                <a:latin typeface="Arial" panose="020B0604020202020204" pitchFamily="34" charset="0"/>
                <a:cs typeface="Arial" panose="020B0604020202020204" pitchFamily="34" charset="0"/>
              </a:rPr>
              <a:t>BOM</a:t>
            </a:r>
            <a:r>
              <a:rPr lang="zh-CN" altLang="zh-CN" sz="1600" dirty="0" smtClean="0">
                <a:latin typeface="Arial" panose="020B0604020202020204" pitchFamily="34" charset="0"/>
                <a:cs typeface="Arial" panose="020B0604020202020204" pitchFamily="34" charset="0"/>
              </a:rPr>
              <a:t>清单功能，增强了</a:t>
            </a:r>
            <a:r>
              <a:rPr lang="en-US" altLang="zh-CN" sz="1600" dirty="0" err="1" smtClean="0">
                <a:latin typeface="Arial" panose="020B0604020202020204" pitchFamily="34" charset="0"/>
                <a:cs typeface="Arial" panose="020B0604020202020204" pitchFamily="34" charset="0"/>
              </a:rPr>
              <a:t>ActiveBOM</a:t>
            </a:r>
            <a:r>
              <a:rPr lang="zh-CN" altLang="zh-CN" sz="1600" dirty="0" smtClean="0">
                <a:latin typeface="Arial" panose="020B0604020202020204" pitchFamily="34" charset="0"/>
                <a:cs typeface="Arial" panose="020B0604020202020204" pitchFamily="34" charset="0"/>
              </a:rPr>
              <a:t>功能，确保调用元器件数据的可靠性</a:t>
            </a:r>
            <a:r>
              <a:rPr lang="zh-CN" altLang="en-US" sz="1600" dirty="0" smtClean="0">
                <a:latin typeface="Arial" panose="020B0604020202020204" pitchFamily="34" charset="0"/>
                <a:cs typeface="Arial" panose="020B0604020202020204" pitchFamily="34" charset="0"/>
              </a:rPr>
              <a:t>。</a:t>
            </a:r>
            <a:endParaRPr lang="zh-CN" altLang="en-US" sz="1600" dirty="0" smtClean="0">
              <a:latin typeface="Arial" panose="020B0604020202020204" pitchFamily="34" charset="0"/>
              <a:cs typeface="Arial" panose="020B0604020202020204" pitchFamily="34" charset="0"/>
            </a:endParaRPr>
          </a:p>
        </p:txBody>
      </p:sp>
      <p:pic>
        <p:nvPicPr>
          <p:cNvPr id="20484" name="图片 6"/>
          <p:cNvPicPr>
            <a:picLocks noChangeAspect="1"/>
          </p:cNvPicPr>
          <p:nvPr/>
        </p:nvPicPr>
        <p:blipFill>
          <a:blip r:embed="rId1"/>
          <a:stretch>
            <a:fillRect/>
          </a:stretch>
        </p:blipFill>
        <p:spPr>
          <a:xfrm>
            <a:off x="578485" y="4342130"/>
            <a:ext cx="8550910" cy="23368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Altium Designer 19 软件的运行环境</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sp>
        <p:nvSpPr>
          <p:cNvPr id="7" name="内容占位符 2"/>
          <p:cNvSpPr txBox="1">
            <a:spLocks noChangeArrowheads="1"/>
          </p:cNvSpPr>
          <p:nvPr/>
        </p:nvSpPr>
        <p:spPr>
          <a:xfrm>
            <a:off x="574675" y="1313815"/>
            <a:ext cx="11018520" cy="36080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en-US" b="1" dirty="0" smtClean="0">
                <a:solidFill>
                  <a:srgbClr val="CF9022"/>
                </a:solidFill>
                <a:latin typeface="Arial" panose="020B0604020202020204" pitchFamily="34" charset="0"/>
                <a:cs typeface="Arial" panose="020B0604020202020204" pitchFamily="34" charset="0"/>
              </a:rPr>
              <a:t>硬件条件</a:t>
            </a:r>
            <a:endParaRPr lang="zh-CN" altLang="en-US" sz="2400" b="1" dirty="0" smtClean="0">
              <a:solidFill>
                <a:srgbClr val="CF9022"/>
              </a:solidFill>
              <a:latin typeface="Arial" panose="020B0604020202020204" pitchFamily="34" charset="0"/>
              <a:cs typeface="Arial" panose="020B0604020202020204" pitchFamily="34" charset="0"/>
            </a:endParaRPr>
          </a:p>
          <a:p>
            <a:pPr>
              <a:defRPr/>
            </a:pPr>
            <a:r>
              <a:rPr lang="zh-CN" altLang="en-US" sz="2000" dirty="0" smtClean="0">
                <a:latin typeface="Arial" panose="020B0604020202020204" pitchFamily="34" charset="0"/>
                <a:cs typeface="Arial" panose="020B0604020202020204" pitchFamily="34" charset="0"/>
              </a:rPr>
              <a:t>高性能台式计算机，最低配置：</a:t>
            </a:r>
            <a:r>
              <a:rPr lang="en-US" altLang="zh-CN" sz="2000" dirty="0" smtClean="0">
                <a:latin typeface="Arial" panose="020B0604020202020204" pitchFamily="34" charset="0"/>
                <a:cs typeface="Arial" panose="020B0604020202020204" pitchFamily="34" charset="0"/>
              </a:rPr>
              <a:t>2.4GHz</a:t>
            </a:r>
            <a:r>
              <a:rPr lang="zh-CN" altLang="en-US" sz="2000" dirty="0" smtClean="0">
                <a:latin typeface="Arial" panose="020B0604020202020204" pitchFamily="34" charset="0"/>
                <a:cs typeface="Arial" panose="020B0604020202020204" pitchFamily="34" charset="0"/>
              </a:rPr>
              <a:t>多核处理器，</a:t>
            </a:r>
            <a:r>
              <a:rPr lang="en-US" altLang="zh-CN" sz="2000" dirty="0" smtClean="0">
                <a:latin typeface="Arial" panose="020B0604020202020204" pitchFamily="34" charset="0"/>
                <a:cs typeface="Arial" panose="020B0604020202020204" pitchFamily="34" charset="0"/>
              </a:rPr>
              <a:t>4G</a:t>
            </a:r>
            <a:r>
              <a:rPr lang="zh-CN" altLang="en-US" sz="2000" dirty="0" smtClean="0">
                <a:latin typeface="Arial" panose="020B0604020202020204" pitchFamily="34" charset="0"/>
                <a:cs typeface="Arial" panose="020B0604020202020204" pitchFamily="34" charset="0"/>
              </a:rPr>
              <a:t>内存，</a:t>
            </a:r>
            <a:r>
              <a:rPr lang="en-US" altLang="zh-CN" sz="2000" dirty="0" smtClean="0">
                <a:latin typeface="Arial" panose="020B0604020202020204" pitchFamily="34" charset="0"/>
                <a:cs typeface="Arial" panose="020B0604020202020204" pitchFamily="34" charset="0"/>
              </a:rPr>
              <a:t>1G</a:t>
            </a:r>
            <a:r>
              <a:rPr lang="zh-CN" altLang="en-US" sz="2000" dirty="0" smtClean="0">
                <a:latin typeface="Arial" panose="020B0604020202020204" pitchFamily="34" charset="0"/>
                <a:cs typeface="Arial" panose="020B0604020202020204" pitchFamily="34" charset="0"/>
              </a:rPr>
              <a:t>独立显存，</a:t>
            </a:r>
            <a:r>
              <a:rPr lang="en-US" altLang="zh-CN" sz="2000" dirty="0" smtClean="0">
                <a:latin typeface="Arial" panose="020B0604020202020204" pitchFamily="34" charset="0"/>
                <a:cs typeface="Arial" panose="020B0604020202020204" pitchFamily="34" charset="0"/>
              </a:rPr>
              <a:t>16G</a:t>
            </a:r>
            <a:r>
              <a:rPr lang="zh-CN" altLang="en-US" sz="2000" dirty="0" smtClean="0">
                <a:latin typeface="Arial" panose="020B0604020202020204" pitchFamily="34" charset="0"/>
                <a:cs typeface="Arial" panose="020B0604020202020204" pitchFamily="34" charset="0"/>
              </a:rPr>
              <a:t>硬盘，兼容</a:t>
            </a:r>
            <a:r>
              <a:rPr lang="en-US" altLang="zh-CN" sz="2000" dirty="0" smtClean="0">
                <a:latin typeface="Arial" panose="020B0604020202020204" pitchFamily="34" charset="0"/>
                <a:cs typeface="Arial" panose="020B0604020202020204" pitchFamily="34" charset="0"/>
              </a:rPr>
              <a:t>DirectX10</a:t>
            </a:r>
            <a:r>
              <a:rPr lang="zh-CN" altLang="en-US" sz="2000" dirty="0" smtClean="0">
                <a:latin typeface="Arial" panose="020B0604020202020204" pitchFamily="34" charset="0"/>
                <a:cs typeface="Arial" panose="020B0604020202020204" pitchFamily="34" charset="0"/>
              </a:rPr>
              <a:t>。</a:t>
            </a:r>
            <a:endParaRPr lang="zh-CN" altLang="en-US" sz="2000" dirty="0" smtClean="0">
              <a:latin typeface="Arial" panose="020B0604020202020204" pitchFamily="34" charset="0"/>
              <a:cs typeface="Arial" panose="020B0604020202020204" pitchFamily="34" charset="0"/>
            </a:endParaRPr>
          </a:p>
          <a:p>
            <a:pPr>
              <a:defRPr/>
            </a:pPr>
            <a:r>
              <a:rPr lang="zh-CN" altLang="en-US" sz="2000" dirty="0" smtClean="0">
                <a:latin typeface="Arial" panose="020B0604020202020204" pitchFamily="34" charset="0"/>
                <a:cs typeface="Arial" panose="020B0604020202020204" pitchFamily="34" charset="0"/>
              </a:rPr>
              <a:t>高带宽网络路由，最低配置：</a:t>
            </a:r>
            <a:r>
              <a:rPr lang="en-US" altLang="zh-CN" sz="2000" dirty="0" smtClean="0">
                <a:latin typeface="Arial" panose="020B0604020202020204" pitchFamily="34" charset="0"/>
                <a:cs typeface="Arial" panose="020B0604020202020204" pitchFamily="34" charset="0"/>
              </a:rPr>
              <a:t>20M</a:t>
            </a:r>
            <a:r>
              <a:rPr lang="zh-CN" altLang="en-US" sz="2000" dirty="0" smtClean="0">
                <a:latin typeface="Arial" panose="020B0604020202020204" pitchFamily="34" charset="0"/>
                <a:cs typeface="Arial" panose="020B0604020202020204" pitchFamily="34" charset="0"/>
              </a:rPr>
              <a:t>宽带网络，</a:t>
            </a:r>
            <a:r>
              <a:rPr lang="en-US" altLang="zh-CN" sz="2000" dirty="0" smtClean="0">
                <a:latin typeface="Arial" panose="020B0604020202020204" pitchFamily="34" charset="0"/>
                <a:cs typeface="Arial" panose="020B0604020202020204" pitchFamily="34" charset="0"/>
              </a:rPr>
              <a:t>100/1000MBbps</a:t>
            </a:r>
            <a:r>
              <a:rPr lang="zh-CN" altLang="en-US" sz="2000" dirty="0" smtClean="0">
                <a:latin typeface="Arial" panose="020B0604020202020204" pitchFamily="34" charset="0"/>
                <a:cs typeface="Arial" panose="020B0604020202020204" pitchFamily="34" charset="0"/>
              </a:rPr>
              <a:t>路由器。</a:t>
            </a:r>
            <a:endParaRPr lang="zh-CN" altLang="en-US" sz="2000" dirty="0" smtClean="0">
              <a:latin typeface="Arial" panose="020B0604020202020204" pitchFamily="34" charset="0"/>
              <a:cs typeface="Arial" panose="020B0604020202020204" pitchFamily="34" charset="0"/>
            </a:endParaRPr>
          </a:p>
          <a:p>
            <a:pPr>
              <a:defRPr/>
            </a:pPr>
            <a:endParaRPr lang="zh-CN" altLang="en-US" sz="2000" dirty="0" smtClean="0">
              <a:latin typeface="Arial" panose="020B0604020202020204" pitchFamily="34" charset="0"/>
              <a:cs typeface="Arial" panose="020B0604020202020204" pitchFamily="34" charset="0"/>
            </a:endParaRPr>
          </a:p>
          <a:p>
            <a:pPr marL="0" indent="0">
              <a:buNone/>
              <a:defRPr/>
            </a:pPr>
            <a:r>
              <a:rPr lang="zh-CN" altLang="en-US" b="1" dirty="0" smtClean="0">
                <a:solidFill>
                  <a:srgbClr val="CF9022"/>
                </a:solidFill>
                <a:latin typeface="Arial" panose="020B0604020202020204" pitchFamily="34" charset="0"/>
                <a:cs typeface="Arial" panose="020B0604020202020204" pitchFamily="34" charset="0"/>
              </a:rPr>
              <a:t>软</a:t>
            </a:r>
            <a:r>
              <a:rPr lang="zh-CN" altLang="en-US" b="1" dirty="0">
                <a:solidFill>
                  <a:srgbClr val="CF9022"/>
                </a:solidFill>
                <a:latin typeface="Arial" panose="020B0604020202020204" pitchFamily="34" charset="0"/>
                <a:cs typeface="Arial" panose="020B0604020202020204" pitchFamily="34" charset="0"/>
              </a:rPr>
              <a:t>件配置</a:t>
            </a:r>
            <a:endParaRPr lang="zh-CN" altLang="en-US" sz="2400" b="1" dirty="0">
              <a:solidFill>
                <a:srgbClr val="CF9022"/>
              </a:solidFill>
              <a:latin typeface="Arial" panose="020B0604020202020204" pitchFamily="34" charset="0"/>
              <a:cs typeface="Arial" panose="020B0604020202020204" pitchFamily="34" charset="0"/>
            </a:endParaRPr>
          </a:p>
          <a:p>
            <a:pPr>
              <a:defRPr/>
            </a:pPr>
            <a:r>
              <a:rPr lang="en-US" altLang="zh-CN" sz="2000" dirty="0" smtClean="0">
                <a:latin typeface="Arial" panose="020B0604020202020204" pitchFamily="34" charset="0"/>
                <a:cs typeface="Arial" panose="020B0604020202020204" pitchFamily="34" charset="0"/>
              </a:rPr>
              <a:t>Microsoft Windows 7 </a:t>
            </a:r>
            <a:r>
              <a:rPr lang="zh-CN" altLang="en-US" sz="2000" dirty="0" smtClean="0">
                <a:latin typeface="Arial" panose="020B0604020202020204" pitchFamily="34" charset="0"/>
                <a:cs typeface="Arial" panose="020B0604020202020204" pitchFamily="34" charset="0"/>
              </a:rPr>
              <a:t>或</a:t>
            </a:r>
            <a:r>
              <a:rPr lang="en-US" altLang="zh-CN" sz="2000" dirty="0" smtClean="0">
                <a:latin typeface="Arial" panose="020B0604020202020204" pitchFamily="34" charset="0"/>
                <a:cs typeface="Arial" panose="020B0604020202020204" pitchFamily="34" charset="0"/>
              </a:rPr>
              <a:t>Windows 10</a:t>
            </a:r>
            <a:r>
              <a:rPr lang="zh-CN" altLang="en-US" sz="2000" dirty="0" smtClean="0">
                <a:latin typeface="Arial" panose="020B0604020202020204" pitchFamily="34" charset="0"/>
                <a:cs typeface="Arial" panose="020B0604020202020204" pitchFamily="34" charset="0"/>
              </a:rPr>
              <a:t>的专业版（</a:t>
            </a:r>
            <a:r>
              <a:rPr lang="en-US" altLang="zh-CN" sz="2000" dirty="0" smtClean="0">
                <a:latin typeface="Arial" panose="020B0604020202020204" pitchFamily="34" charset="0"/>
                <a:cs typeface="Arial" panose="020B0604020202020204" pitchFamily="34" charset="0"/>
              </a:rPr>
              <a:t>Professional</a:t>
            </a:r>
            <a:r>
              <a:rPr lang="zh-CN" altLang="en-US" sz="2000" dirty="0" smtClean="0">
                <a:latin typeface="Arial" panose="020B0604020202020204" pitchFamily="34" charset="0"/>
                <a:cs typeface="Arial" panose="020B0604020202020204" pitchFamily="34" charset="0"/>
              </a:rPr>
              <a:t>）及旗舰版（</a:t>
            </a:r>
            <a:r>
              <a:rPr lang="en-US" altLang="zh-CN" sz="2000" dirty="0" smtClean="0">
                <a:latin typeface="Arial" panose="020B0604020202020204" pitchFamily="34" charset="0"/>
                <a:cs typeface="Arial" panose="020B0604020202020204" pitchFamily="34" charset="0"/>
              </a:rPr>
              <a:t>Ultimate</a:t>
            </a:r>
            <a:r>
              <a:rPr lang="zh-CN" altLang="en-US" sz="2000" dirty="0" smtClean="0">
                <a:latin typeface="Arial" panose="020B0604020202020204" pitchFamily="34" charset="0"/>
                <a:cs typeface="Arial" panose="020B0604020202020204" pitchFamily="34" charset="0"/>
              </a:rPr>
              <a:t>）。</a:t>
            </a:r>
            <a:endParaRPr lang="zh-CN" altLang="en-US" sz="2000" dirty="0" smtClean="0">
              <a:latin typeface="Arial" panose="020B0604020202020204" pitchFamily="34" charset="0"/>
              <a:cs typeface="Arial" panose="020B0604020202020204" pitchFamily="34" charset="0"/>
            </a:endParaRPr>
          </a:p>
          <a:p>
            <a:pPr>
              <a:defRPr/>
            </a:pPr>
            <a:r>
              <a:rPr lang="en-US" altLang="zh-CN" sz="2000" dirty="0" smtClean="0">
                <a:latin typeface="Arial" panose="020B0604020202020204" pitchFamily="34" charset="0"/>
                <a:cs typeface="Arial" panose="020B0604020202020204" pitchFamily="34" charset="0"/>
              </a:rPr>
              <a:t>IE11</a:t>
            </a:r>
            <a:r>
              <a:rPr lang="zh-CN" altLang="en-US" sz="2000" dirty="0" smtClean="0">
                <a:latin typeface="Arial" panose="020B0604020202020204" pitchFamily="34" charset="0"/>
                <a:cs typeface="Arial" panose="020B0604020202020204" pitchFamily="34" charset="0"/>
              </a:rPr>
              <a:t>或以上版本。</a:t>
            </a:r>
            <a:endParaRPr lang="zh-CN" altLang="en-US" sz="2000" dirty="0" smtClean="0">
              <a:latin typeface="Arial" panose="020B0604020202020204" pitchFamily="34" charset="0"/>
              <a:cs typeface="Arial" panose="020B0604020202020204" pitchFamily="34" charset="0"/>
            </a:endParaRPr>
          </a:p>
          <a:p>
            <a:pPr>
              <a:defRPr/>
            </a:pPr>
            <a:r>
              <a:rPr lang="en-US" altLang="zh-CN" sz="2000" dirty="0" smtClean="0">
                <a:latin typeface="Arial" panose="020B0604020202020204" pitchFamily="34" charset="0"/>
                <a:cs typeface="Arial" panose="020B0604020202020204" pitchFamily="34" charset="0"/>
              </a:rPr>
              <a:t>Adobe PDF Reader 10</a:t>
            </a:r>
            <a:r>
              <a:rPr lang="zh-CN" altLang="en-US" sz="2000" dirty="0" smtClean="0">
                <a:latin typeface="Arial" panose="020B0604020202020204" pitchFamily="34" charset="0"/>
                <a:cs typeface="Arial" panose="020B0604020202020204" pitchFamily="34" charset="0"/>
              </a:rPr>
              <a:t>或以上版本。</a:t>
            </a:r>
            <a:endParaRPr lang="zh-CN" altLang="en-US" sz="2000" dirty="0" smtClean="0">
              <a:latin typeface="Arial" panose="020B0604020202020204" pitchFamily="34" charset="0"/>
              <a:cs typeface="Arial" panose="020B0604020202020204" pitchFamily="34" charset="0"/>
            </a:endParaRPr>
          </a:p>
          <a:p>
            <a:pPr>
              <a:defRPr/>
            </a:pPr>
            <a:r>
              <a:rPr lang="en-US" altLang="zh-CN" sz="2000" dirty="0" smtClean="0">
                <a:latin typeface="Arial" panose="020B0604020202020204" pitchFamily="34" charset="0"/>
                <a:cs typeface="Arial" panose="020B0604020202020204" pitchFamily="34" charset="0"/>
              </a:rPr>
              <a:t>Microsoft Excel 2003</a:t>
            </a:r>
            <a:r>
              <a:rPr lang="zh-CN" altLang="en-US" sz="2000" dirty="0" smtClean="0">
                <a:latin typeface="Arial" panose="020B0604020202020204" pitchFamily="34" charset="0"/>
                <a:cs typeface="Arial" panose="020B0604020202020204" pitchFamily="34" charset="0"/>
              </a:rPr>
              <a:t>或以上版本。</a:t>
            </a:r>
            <a:endParaRPr lang="zh-CN" altLang="en-US" sz="2000" dirty="0" smtClean="0">
              <a:latin typeface="Arial" panose="020B0604020202020204" pitchFamily="34" charset="0"/>
              <a:cs typeface="Arial" panose="020B0604020202020204" pitchFamily="34" charset="0"/>
            </a:endParaRPr>
          </a:p>
          <a:p>
            <a:pPr>
              <a:defRPr/>
            </a:pPr>
            <a:endParaRPr lang="zh-CN" altLang="zh-CN" sz="2000" dirty="0">
              <a:solidFill>
                <a:srgbClr val="7F7F7F"/>
              </a:solidFill>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1800" dirty="0" smtClean="0">
                <a:latin typeface="Arial" panose="020B0604020202020204" pitchFamily="34" charset="0"/>
                <a:cs typeface="Arial" panose="020B0604020202020204" pitchFamily="34" charset="0"/>
              </a:rPr>
              <a:t>Altium Designer 19软件是基于64位Windows操作系统开发的应用程序，推荐安装在具有64位的Microsoft Windows 7 或Windows 10专业版（Professional）及旗舰版（Ultimate）的计算机上。安装前先关闭防火墙和杀毒软件，如果有加密软件，请做好设置来规避对安装文件的限制约束。</a:t>
            </a:r>
            <a:endParaRPr lang="zh-CN" altLang="zh-CN" sz="18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1800" dirty="0" smtClean="0">
                <a:latin typeface="Arial" panose="020B0604020202020204" pitchFamily="34" charset="0"/>
                <a:cs typeface="Arial" panose="020B0604020202020204" pitchFamily="34" charset="0"/>
              </a:rPr>
              <a:t>双击运行AltiumDesigner19Setup.exe文件，在出现的“License Agreement”对话框中，选择接受协议：“I accept the agreement”, 单击【Next】进入下一个步骤；</a:t>
            </a:r>
            <a:endParaRPr lang="zh-CN" altLang="zh-CN" sz="18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Altium Designer 19 软件的安装</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2534" name="图片 4"/>
          <p:cNvPicPr>
            <a:picLocks noChangeAspect="1"/>
          </p:cNvPicPr>
          <p:nvPr/>
        </p:nvPicPr>
        <p:blipFill>
          <a:blip r:embed="rId1"/>
          <a:stretch>
            <a:fillRect/>
          </a:stretch>
        </p:blipFill>
        <p:spPr>
          <a:xfrm>
            <a:off x="3570605" y="2809875"/>
            <a:ext cx="5038725" cy="359346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eaLnBrk="1" hangingPunct="1">
              <a:buNone/>
            </a:pPr>
            <a:r>
              <a:rPr lang="zh-CN" altLang="zh-CN" sz="1800" dirty="0">
                <a:latin typeface="Arial" panose="020B0604020202020204" pitchFamily="34" charset="0"/>
                <a:cs typeface="Arial" panose="020B0604020202020204" pitchFamily="34" charset="0"/>
                <a:sym typeface="+mn-ea"/>
              </a:rPr>
              <a:t>单击</a:t>
            </a:r>
            <a:r>
              <a:rPr lang="en-US" altLang="zh-CN" sz="1800" dirty="0">
                <a:latin typeface="Arial" panose="020B0604020202020204" pitchFamily="34" charset="0"/>
                <a:cs typeface="Arial" panose="020B0604020202020204" pitchFamily="34" charset="0"/>
                <a:sym typeface="+mn-ea"/>
              </a:rPr>
              <a:t>Next</a:t>
            </a:r>
            <a:r>
              <a:rPr lang="zh-CN" altLang="zh-CN" sz="1800" dirty="0">
                <a:latin typeface="Arial" panose="020B0604020202020204" pitchFamily="34" charset="0"/>
                <a:cs typeface="Arial" panose="020B0604020202020204" pitchFamily="34" charset="0"/>
                <a:sym typeface="+mn-ea"/>
              </a:rPr>
              <a:t>按钮进入功能选择对话框，勾选需要安装的各模块，黑色打勾部分是默认安装的模块，灰色打勾部分是安装了此模块的部分子模块，不打勾的是默认不安装的模块，可以根据自身需要灵活选择需要安装的模块。有五种类型，可以全部勾选，也可以保持系统默认的选择。</a:t>
            </a:r>
            <a:endParaRPr lang="zh-CN" altLang="zh-CN" sz="18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Altium Designer 19 软件的安装</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3558" name="图片 2"/>
          <p:cNvPicPr>
            <a:picLocks noChangeAspect="1"/>
          </p:cNvPicPr>
          <p:nvPr/>
        </p:nvPicPr>
        <p:blipFill>
          <a:blip r:embed="rId1"/>
          <a:stretch>
            <a:fillRect/>
          </a:stretch>
        </p:blipFill>
        <p:spPr>
          <a:xfrm>
            <a:off x="3132455" y="2186305"/>
            <a:ext cx="5915660" cy="421830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eaLnBrk="1" hangingPunct="1">
              <a:buNone/>
            </a:pPr>
            <a:r>
              <a:rPr altLang="zh-CN" sz="1800" dirty="0">
                <a:latin typeface="Arial" panose="020B0604020202020204" pitchFamily="34" charset="0"/>
                <a:cs typeface="Arial" panose="020B0604020202020204" pitchFamily="34" charset="0"/>
                <a:sym typeface="+mn-ea"/>
              </a:rPr>
              <a:t>单击Next按钮进入下一个对话框，在该对话框中用户需要选择Altium Designer 19的安装路径。系统默认的安装路径为：C:\Program Files\Altium\AD19，可以通过单击路径右边的文件夹图标来自定义软件的安装路径</a:t>
            </a:r>
            <a:endParaRPr altLang="zh-CN" sz="1800" dirty="0">
              <a:latin typeface="Arial" panose="020B0604020202020204" pitchFamily="34" charset="0"/>
              <a:cs typeface="Arial" panose="020B0604020202020204" pitchFamily="34" charset="0"/>
              <a:sym typeface="+mn-ea"/>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Altium Designer 19 软件的安装</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5607" name="图片 5"/>
          <p:cNvPicPr>
            <a:picLocks noChangeAspect="1"/>
          </p:cNvPicPr>
          <p:nvPr/>
        </p:nvPicPr>
        <p:blipFill>
          <a:blip r:embed="rId1"/>
          <a:stretch>
            <a:fillRect/>
          </a:stretch>
        </p:blipFill>
        <p:spPr>
          <a:xfrm>
            <a:off x="3108325" y="2160270"/>
            <a:ext cx="5975350" cy="4261485"/>
          </a:xfrm>
          <a:prstGeom prst="rect">
            <a:avLst/>
          </a:prstGeom>
          <a:noFill/>
          <a:ln w="9525">
            <a:noFill/>
          </a:ln>
        </p:spPr>
      </p:pic>
    </p:spTree>
  </p:cSld>
  <p:clrMapOvr>
    <a:masterClrMapping/>
  </p:clrMapOvr>
</p:sld>
</file>

<file path=ppt/theme/theme1.xml><?xml version="1.0" encoding="utf-8"?>
<a:theme xmlns:a="http://schemas.openxmlformats.org/drawingml/2006/main" name="AltiumLive2017">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3054</Words>
  <Application>WPS 演示</Application>
  <PresentationFormat>Widescreen</PresentationFormat>
  <Paragraphs>150</Paragraphs>
  <Slides>17</Slides>
  <Notes>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17</vt:i4>
      </vt:variant>
    </vt:vector>
  </HeadingPairs>
  <TitlesOfParts>
    <vt:vector size="37" baseType="lpstr">
      <vt:lpstr>Arial</vt:lpstr>
      <vt:lpstr>宋体</vt:lpstr>
      <vt:lpstr>Wingdings</vt:lpstr>
      <vt:lpstr>Gotham Medium</vt:lpstr>
      <vt:lpstr>Arial</vt:lpstr>
      <vt:lpstr>Gotham Bold</vt:lpstr>
      <vt:lpstr>Open Sans</vt:lpstr>
      <vt:lpstr>Gotham Medium</vt:lpstr>
      <vt:lpstr>Franklin Gothic Book</vt:lpstr>
      <vt:lpstr>黑体</vt:lpstr>
      <vt:lpstr>Gotham Book</vt:lpstr>
      <vt:lpstr>Calibri</vt:lpstr>
      <vt:lpstr>Source Sans Pro Black</vt:lpstr>
      <vt:lpstr>DengXian</vt:lpstr>
      <vt:lpstr>Dream Orphans</vt:lpstr>
      <vt:lpstr>Source Sans Pro Semibold</vt:lpstr>
      <vt:lpstr>微软雅黑</vt:lpstr>
      <vt:lpstr>Arial Unicode MS</vt:lpstr>
      <vt:lpstr>Segoe Print</vt:lpstr>
      <vt:lpstr>AltiumLive2017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Microsoft Office</dc:creator>
  <cp:lastModifiedBy>Echo'</cp:lastModifiedBy>
  <cp:revision>155</cp:revision>
  <dcterms:created xsi:type="dcterms:W3CDTF">2015-10-20T08:08:00Z</dcterms:created>
  <dcterms:modified xsi:type="dcterms:W3CDTF">2019-08-02T03:46:51Z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